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sldIdLst>
    <p:sldId id="330" r:id="rId2"/>
    <p:sldId id="331" r:id="rId3"/>
    <p:sldId id="346" r:id="rId4"/>
    <p:sldId id="332" r:id="rId5"/>
    <p:sldId id="353" r:id="rId6"/>
    <p:sldId id="333" r:id="rId7"/>
    <p:sldId id="335" r:id="rId8"/>
    <p:sldId id="345" r:id="rId9"/>
    <p:sldId id="334" r:id="rId10"/>
    <p:sldId id="336" r:id="rId11"/>
    <p:sldId id="357" r:id="rId12"/>
    <p:sldId id="339" r:id="rId13"/>
    <p:sldId id="341" r:id="rId14"/>
    <p:sldId id="340" r:id="rId15"/>
    <p:sldId id="342" r:id="rId16"/>
    <p:sldId id="343" r:id="rId17"/>
    <p:sldId id="344" r:id="rId18"/>
    <p:sldId id="347" r:id="rId19"/>
    <p:sldId id="348" r:id="rId20"/>
    <p:sldId id="349" r:id="rId21"/>
    <p:sldId id="350" r:id="rId22"/>
    <p:sldId id="351" r:id="rId23"/>
    <p:sldId id="352" r:id="rId24"/>
    <p:sldId id="355" r:id="rId25"/>
    <p:sldId id="356" r:id="rId26"/>
    <p:sldId id="358" r:id="rId27"/>
    <p:sldId id="359" r:id="rId28"/>
    <p:sldId id="354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2C2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73" autoAdjust="0"/>
  </p:normalViewPr>
  <p:slideViewPr>
    <p:cSldViewPr>
      <p:cViewPr varScale="1">
        <p:scale>
          <a:sx n="45" d="100"/>
          <a:sy n="45" d="100"/>
        </p:scale>
        <p:origin x="42" y="1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3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8.wmf"/><Relationship Id="rId7" Type="http://schemas.openxmlformats.org/officeDocument/2006/relationships/image" Target="../media/image54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53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62.wmf"/><Relationship Id="rId7" Type="http://schemas.openxmlformats.org/officeDocument/2006/relationships/image" Target="../media/image53.wmf"/><Relationship Id="rId12" Type="http://schemas.openxmlformats.org/officeDocument/2006/relationships/image" Target="../media/image65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28.wmf"/><Relationship Id="rId11" Type="http://schemas.openxmlformats.org/officeDocument/2006/relationships/image" Target="../media/image59.wmf"/><Relationship Id="rId5" Type="http://schemas.openxmlformats.org/officeDocument/2006/relationships/image" Target="../media/image27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32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31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4-28T00:33:13.0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19599 4726 0,'48'0'218,"-24"0"-218,23 0 16,-23 0-16,0 0 16,48 0-16,-48 0 15,-1-24 1,1 24-16,0 0 15,24 0-15,-24 0 16,24 0-16,-1 0 16,1 0-16,-48-23 15,24 23 1,0 0 15,0 0-15,0 0-16,-1 0 15,1 0-15,0-24 16,0 24 47,0 0-63,0 0 15,24 0-15,-1 0 16,-23 0-16,24 0 15,-24 0 1,0 0 0,-1 0-1,1 0-15,0 0 16,0 0 31,0 0-47,0 0 15,0 0-15,23 0 16,1 0 0,0 24-16,-24-24 15,24 0-15,-25 0 16,1 0 0,0 0-1,0 0 1,0 0-1,0 0-15,0 0 16,0 0-16,-1 0 16,25 0-16,-24 0 15,24 0-15,0 0 16,-1 0-16,1 23 16,-24-23-16,24 0 15,-24 0 1,-1 24-16,1-24 15,0 0 1,0 0-16,0 0 16,24 0-16,-1 0 15,25 0-15,-24 0 16,-24 0-16,23 0 16,-23 0-1,0 0 32,24 0-47,-24 0 16,23 0-1,1 0 1,-24 0-16,0 0 16,0 0-16,0 0 15,0 0-15,-1 0 16,1 0-1,0 0 1,0 0-16,24 0 16,-24 0 15,0 0-31,-1 0 16,25 0-1,-24 0-15,0 0 47,0 0-47,0 0 16,-1 0-16,1 0 15,0 0 32,24 0-31,-24 0-1,24 0 1,-25 0 31,25 0-31,-24 0 187,0 24-188,0-24 1,0 24 0,-24 0-1,24 24-15,-1-24 16,-23-1-16,24 1 15,-24 0-15,24-24 16,-24 24 0,24 0-16,-24 0 15,24 0-15,0-24 16,0 47-16,0-23 16,-1 24-16,-23-24 62,24 0-46,-24 0-1,24-24-15,-24 24 16,0-1-16,0 1 16,0 0-1,24 0 1,-24 0-1,24 24 1,-24-24-16,0-1 16,0 25-16,24 24 15,-24-48-15,0-1 16,0 25-16,0 0 16,0-24-16,0 0 15,0 0-15,0 23 16,0-23-16,0 0 15,0 24-15,0 0 16,0-25 0,0 49-16,0-48 15,0 24 1,0-24-16,0-1 16,0 1-16,0 0 15,0 24-15,0-24 16,0 0-16,0 23 15,0 1 1,0-24-16,0 24 16,0-24-1,0 23-15,0-23 32,0 24-32,0 0 15,0-1 1,0-23-16,0 0 15,0 24-15,0-24 32,0 0-32,0 0 15,0 47 1,0-23 0,0 0-16,0-1 15,0-23-15,0 0 16,0 0-16,0 24 15,0-24 1,0 23 0,0 1-16,0 24 15,0-1 1,0-47 0,0 0-16,24 0 15,-24 0 1,0 48-1,0-25 1,0-23-16,0 48 0,0-48 16,0 23-1,0-23-15,0 24 16,0-24 0,0 47-1,0-47-15,0 0 16,0 0-16,0 24 15,0 0-15,0-1 16,0-23 0,0 24-16,0 0 15,0-24 1,0 23 0,0-23-16,0 0 15,0 0-15,0 0 16,0 0-16,0 0 15,0-1 1,0 1-16,0 24 16,0-24-1,0 0 1,0 0-16,0-1 16,0 1-1,0 0 16,0 0 1,0 0-17,0 0 1,0 0 15,0 0-15,-24-1-1,24 1 17,-24 24-32,24-24 15,-48 24 1,48-24 0,-24-24-16,24 23 15,-24 1-15,24 0 31,0 0-31,-23 0 16,23 0 0,-24-24-1,0 24 1,0 0 15,24-1 0,-24-23-15,0 24 0,0-24-1,0 24-15,1-24 63,-1 0-63,-48 24 15,48-24 1,-24 0-16,25 0 16,-25 0-1,24 0 1,0 0 0,-24 0-16,1 0 15,-1 0-15,-24 0 16,48 0-16,-23-24 15,23 24-15,0 0 16,0 0 0,-24-24-1,24 24-15,1 0 16,-25 0-16,0 0 16,0 0-16,24 0 15,-23 0-15,23 0 16,-24 0-1,24 0 1,-24 0 0,48-24-16,-71 24 15,47 0-15,0 0 16,-24-23-16,24 23 16,-23 0-1,23 0 1,-24 0-1,24 0-15,-47-48 16,23 48 0,0 0-16,24 0 15,-23 0-15,23 0 16,-48 0-16,24 0 16,24 0-16,-23 0 15,23 0-15,0 0 31,-24 0-31,0 0 16,25 0 0,-1 0-16,0 0 15,0 0-15,0 0 16,0 0-16,0 0 16,-47 0-16,47 0 15,-48 0-15,48 0 16,0 0-16,1 0 15,-1 0-15,24 24 16,-24-24-16,0 0 16,0 0-16,-47 0 15,-1 0 1,24 0 0,0 0-16,1 0 15,23 0-15,-24 0 16,24 0-1,0 0 1,0 0 0,1 0-1,-25 0 17,24 0-32,-24 0 15,0 0 1,1 0-16,-1 0 15,24 0 1,0 0 0,0 0-1,0 0-15,1 0 16,-49 0-16,24 0 16,24 0-16,-23 0 15,-1 0-15,0 0 16,24 0-1,-23 0-15,23 0 16,-24 0 0,-48 0-16,49 0 15,-49 0-15,25 0 16,-1 0-16,48 0 16,-24 0-16,24 0 15,-23 0-15,23 0 16,-24 0-1,-24 0-15,1 0 16,-25 0 0,25 0-16,-1 0 15,48 0-15,-23 0 16,23 0-16,0 0 16,0 0-16,0 0 15,-24 0-15,-23 0 16,47 0-1,-24 0-15,0 0 16,-23 0-16,47 0 16,-24 0-16,-24 0 15,49 0-15,-49 0 16,0 0 0,25 0-16,-1 0 15,24 0-15,-48 0 16,1 0-16,23 0 15,-24 0-15,25 0 16,23 0 0,0 0-16,0 0 15,0 0 1,-24 0-16,1 0 16,-1 0-16,24 0 15,-48 0-15,1 0 16,47 0-1,-48 0-15,25 0 16,23 0 0,-24 0-16,0 0 15,-23 0-15,47 0 16,-24 0-16,24 0 16,0 0 15,0 0-31,1 0 15,-49 0-15,0 0 16,48 0-16,-47 0 16,-1 0-16,48 0 15,-23 0-15,23 0 16,0 0-16,-24 0 16,0 0-1,24 0-15,-23 0 16,23-24-16,0 24 15,-24 0-15,0 0 16,25 0 0,-1 0 31,-24 0-32,0 0 1,-23 0-16,23 0 15,0 0-15,48-24 157</inkml:trace>
  <inkml:trace contextRef="#ctx0" brushRef="#br0" timeOffset="2000.112">19551 4726 0,'-48'0'172,"1"0"-172,-1 0 16,24 0-1,0 0 48,0 0-63,1 0 47,-1 0-16,0 0-31,0 0 16,0 0-16,0 0 15</inkml:trace>
  <inkml:trace contextRef="#ctx0" brushRef="#br1" timeOffset="16351.5371">21485 5156 0,'24'0'47,"47"-48"-31,-47 48-16,72 0 15,-1-24 1,-23 24-16,-1-23 16,-47 23-16,24 0 15,-24 0 16,24 0-15,-24 0-16,47 0 16,-47 0-16,24 0 15,0 0-15,-1-24 16,-23 24 15,0 0-15,0 0-16,0 0 15,0 0-15,0 0 16,-1 0 15,1 0-31,0 24 16,24-1-16,-24 1 16,0 0-16,23 24 15,-23-24-15,48-24 16,-48 24-1,-24 0-15,0-1 16,71 1-16,-71 24 16,24-24-16,0 24 15,0-1-15,24-23 16,-48 0-16,24 0 16,-24 0-1,0 0-15,23-24 16,-23 47-1,24-23 1,-24 0-16,0 24 16,0-24-1,0 0 1,0 0 0,0-1-16,0 1 15,0 24 1,0 24-16,0-25 15,0-23-15,0 24 16,0-24-16,0 0 16,0 0-16,0 0 31,0 23-15,0-23-1,0 24-15,0 0 16,0-1-16,0 1 15,0-24 1,0 0 0,0 0-16,0 0 15,0 23-15,0 1 16,0-24-16,0 24 16,0-1-16,0 1 15,0 0 1,0-24-16,0 47 15,0-47 1,0 48-16,0-48 16,0 24-16,0-25 15,0 25-15,0 0 16,0 0-16,0-24 16,0 23-1,0-23 1,0 48-16,-24-72 15,24 24-15,0 0 16,0-1-16,0 25 16,0-24 15,0 24-31,0-24 16,-23 0-16,-1 47 15,24-47-15,0 0 16,-24 24-16,0-1 15,24-23-15,0 0 16,-24 48-16,24-48 16,0-1-1,-24 1-15,24 0 16,-24 0-16,24 0 16,-24 24-16,24-1 15,-47 1 1,23 0-1,24-24-15,-48 0 16,48 0-16,-24-1 16,0 25-16,0-24 15,1 24 1,-1-24 0,0 0-16,0-1 15,0 1 16,0 0-15,0 0 0,1-24-16,-1 24 15,0-24 1,-24 24 15,24-24-15,0 24-1,-23-24-15,23 23 16,0-23-16,0 0 16,0 0-16,-24 0 15,24 0 17,1 0-32,-1 0 15,0 0 1,0 0-1,0 0-15,-24 0 16,1 0 0,-1 0-16,24 0 15,0 0-15,0 0 16,0 0 0,-23 0 30,23 0-30,-24 0 0,24-23-1,-24 23-15,25 0 16,-25-24-16,24 24 16,0-24-1,0 24 16,0 0-15,24-24 0,-24 24-1,1-24 1,-1 0-16,0 24 31,0-24-15,24 1-16,-24 23 15,0-48-15,-24 24 16,48 0 0,-23 24-16,23-24 15,0 0 17,-24 24-32,24-24 15,-24-23-15,0 23 16,0-24-16,24 24 15,0 0-15,-24-47 16,0 71-16,24-24 16,0 0-16,-24 24 15,24-48-15,-23 0 16,23 25-16,-24-25 16,0-24-16,24 24 15,-24 25-15,0-25 16,24 24-16,-24 0 15,24 0-15,-24 0 16,24 1-16,0-1 16,-24-24-1,24 24-15,0 0 16,-23-24 0,23 25-16,-24-49 15,0 48 1,24-24-16,0 1 15,0-1-15,0 0 16,-24 24 0,24 0-1,0-23-15,0-1 16,0 24 0,0-24-16,0 24 15,0 0-15,0-23 16,0 23-16,0-48 15,0 48-15,0-23 16,0 23-16,0-24 16,0 24-16,0-24 15,0 1 1,0-1-16,0 24 16,0 0-16,24-47 15,-24 47-15,0 0 16,0 0-16,0-24 15,0 24-15,48-47 16,-48 23 0,0 24-1,23-24 1,-23 24 0,0-23-16,24 23 15,-24-24-15,0 0 16,0 24 15,0 1-15,24-1-1,0-24 1,-24 24 15,0 0 16,24 0-31,0 0-1,0 1-15,-24-25 47,24 24-16,-1-24-31,1 24 32,-24 1-17,24 23 17,24-24 14,-24 24-30,0 0 0,0 0-1,23-24 17,1 24-17,24-48 1,-25 48-1,-23 0 1,0 0 15,0 0-31,24 0 16,0-24 0,-1 0-1,-23 0 16,0 24-15,0-23 0,24-1-1,-48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fld id="{348B93A2-E680-4E9D-A289-B5A07DCD58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可以用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I1=</a:t>
            </a:r>
            <a:r>
              <a:rPr lang="en-US" altLang="zh-CN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a+jb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I2=</a:t>
            </a:r>
            <a:r>
              <a:rPr lang="en-US" altLang="zh-CN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c+jd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，来验证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I1I2*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I2I1*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互为共轭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B93A2-E680-4E9D-A289-B5A07DCD585C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40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注意左右网孔公式中（</a:t>
            </a:r>
            <a:r>
              <a:rPr lang="en-US" altLang="zh-CN" dirty="0" err="1" smtClean="0"/>
              <a:t>jwM</a:t>
            </a:r>
            <a:r>
              <a:rPr lang="zh-CN" altLang="en-US" dirty="0" smtClean="0"/>
              <a:t>）的正负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B93A2-E680-4E9D-A289-B5A07DCD585C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56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933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934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1A500A-1E51-4E4B-B32D-D735528F08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67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E4937B-6558-480D-AACC-674F9F8418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47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EB5D43-D6F8-4059-8F16-083C0CD306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19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339064-8C9A-4C7C-A621-EAC9E0C849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023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BAB2D-8A78-474D-937C-173116352B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925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086DB-901F-4A81-98F4-C4902F8E20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70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332CB-65F4-4BF0-B7D7-D010AE15CD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818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9BD7D-D848-4129-89D7-52776D59D9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08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084340-7D1E-4441-95C4-A8179323C4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97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BC4AF3-D10C-4EF6-8F99-0D9A99B123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72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283939-F143-4E63-A340-B9D704A72B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44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881475-FB27-4C97-94E2-B233BB3B8E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93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A631-38C9-4141-B50D-11D787EAB2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51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8686800" cy="2780928"/>
            <a:chOff x="0" y="0"/>
            <a:chExt cx="5472" cy="3072"/>
          </a:xfrm>
        </p:grpSpPr>
        <p:sp>
          <p:nvSpPr>
            <p:cNvPr id="103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034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035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6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36378"/>
            <a:ext cx="8077200" cy="519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983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/>
            </a:lvl1pPr>
          </a:lstStyle>
          <a:p>
            <a:fld id="{8AAEFF41-E7CA-4D12-9930-FCD87397CAC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6.bin"/><Relationship Id="rId18" Type="http://schemas.openxmlformats.org/officeDocument/2006/relationships/oleObject" Target="../embeddings/oleObject39.bin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41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34.w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3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27.wmf"/><Relationship Id="rId22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wmf"/><Relationship Id="rId11" Type="http://schemas.openxmlformats.org/officeDocument/2006/relationships/customXml" Target="../ink/ink1.xml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4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55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27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5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75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4.bin"/><Relationship Id="rId20" Type="http://schemas.openxmlformats.org/officeDocument/2006/relationships/image" Target="../media/image59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71.bin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70.bin"/><Relationship Id="rId14" Type="http://schemas.openxmlformats.org/officeDocument/2006/relationships/oleObject" Target="../embeddings/oleObject7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54.wmf"/><Relationship Id="rId26" Type="http://schemas.openxmlformats.org/officeDocument/2006/relationships/image" Target="../media/image65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84.bin"/><Relationship Id="rId25" Type="http://schemas.openxmlformats.org/officeDocument/2006/relationships/oleObject" Target="../embeddings/oleObject8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3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59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28.wmf"/><Relationship Id="rId22" Type="http://schemas.openxmlformats.org/officeDocument/2006/relationships/image" Target="../media/image6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9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7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10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4.png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8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105.bin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85.wmf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109.bin"/><Relationship Id="rId7" Type="http://schemas.openxmlformats.org/officeDocument/2006/relationships/image" Target="../media/image91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png"/><Relationship Id="rId20" Type="http://schemas.openxmlformats.org/officeDocument/2006/relationships/image" Target="../media/image86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0.jpg"/><Relationship Id="rId11" Type="http://schemas.openxmlformats.org/officeDocument/2006/relationships/image" Target="../media/image93.png"/><Relationship Id="rId24" Type="http://schemas.openxmlformats.org/officeDocument/2006/relationships/image" Target="../media/image88.wmf"/><Relationship Id="rId5" Type="http://schemas.microsoft.com/office/2007/relationships/hdphoto" Target="../media/hdphoto2.wdp"/><Relationship Id="rId15" Type="http://schemas.openxmlformats.org/officeDocument/2006/relationships/image" Target="../media/image95.png"/><Relationship Id="rId23" Type="http://schemas.openxmlformats.org/officeDocument/2006/relationships/oleObject" Target="../embeddings/oleObject110.bin"/><Relationship Id="rId10" Type="http://schemas.microsoft.com/office/2007/relationships/hdphoto" Target="../media/hdphoto4.wdp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89.png"/><Relationship Id="rId9" Type="http://schemas.openxmlformats.org/officeDocument/2006/relationships/image" Target="../media/image92.png"/><Relationship Id="rId14" Type="http://schemas.microsoft.com/office/2007/relationships/hdphoto" Target="../media/hdphoto6.wdp"/><Relationship Id="rId22" Type="http://schemas.openxmlformats.org/officeDocument/2006/relationships/image" Target="../media/image87.wm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9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jpg"/><Relationship Id="rId4" Type="http://schemas.openxmlformats.org/officeDocument/2006/relationships/image" Target="../media/image2.wmf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.png"/><Relationship Id="rId4" Type="http://schemas.openxmlformats.org/officeDocument/2006/relationships/image" Target="../media/image8.wmf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3.bin"/><Relationship Id="rId18" Type="http://schemas.openxmlformats.org/officeDocument/2006/relationships/oleObject" Target="../embeddings/oleObject26.bin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2.bin"/><Relationship Id="rId24" Type="http://schemas.openxmlformats.org/officeDocument/2006/relationships/image" Target="../media/image30.wmf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7.wmf"/><Relationship Id="rId22" Type="http://schemas.openxmlformats.org/officeDocument/2006/relationships/image" Target="../media/image2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第十章  含有耦合电感的电路</a:t>
            </a:r>
            <a:endParaRPr lang="zh-CN" altLang="en-US" b="1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互感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含有耦合电感电路的计算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耦合电感的功率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变压器原理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理想变压器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7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46941311"/>
              </p:ext>
            </p:extLst>
          </p:nvPr>
        </p:nvGraphicFramePr>
        <p:xfrm>
          <a:off x="1000125" y="2362200"/>
          <a:ext cx="35067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3" name="Equation" r:id="rId3" imgW="1765080" imgH="241200" progId="Equation.DSMT4">
                  <p:embed/>
                </p:oleObj>
              </mc:Choice>
              <mc:Fallback>
                <p:oleObj name="Equation" r:id="rId3" imgW="176508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362200"/>
                        <a:ext cx="35067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83188251"/>
              </p:ext>
            </p:extLst>
          </p:nvPr>
        </p:nvGraphicFramePr>
        <p:xfrm>
          <a:off x="971600" y="2985071"/>
          <a:ext cx="143986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4" name="Equation" r:id="rId5" imgW="672808" imgH="241195" progId="Equation.DSMT4">
                  <p:embed/>
                </p:oleObj>
              </mc:Choice>
              <mc:Fallback>
                <p:oleObj name="Equation" r:id="rId5" imgW="672808" imgH="24119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985071"/>
                        <a:ext cx="143986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180351633"/>
              </p:ext>
            </p:extLst>
          </p:nvPr>
        </p:nvGraphicFramePr>
        <p:xfrm>
          <a:off x="939800" y="1628775"/>
          <a:ext cx="369728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5" name="Equation" r:id="rId7" imgW="1638000" imgH="241200" progId="Equation.DSMT4">
                  <p:embed/>
                </p:oleObj>
              </mc:Choice>
              <mc:Fallback>
                <p:oleObj name="Equation" r:id="rId7" imgW="1638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628775"/>
                        <a:ext cx="369728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7" name="Rectangle 13"/>
          <p:cNvSpPr>
            <a:spLocks noChangeArrowheads="1"/>
          </p:cNvSpPr>
          <p:nvPr/>
        </p:nvSpPr>
        <p:spPr bwMode="auto">
          <a:xfrm rot="5400000">
            <a:off x="7253610" y="2853978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 rot="5400000">
            <a:off x="7326635" y="220469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6390010" y="144904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6390010" y="339214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8263260" y="2709516"/>
            <a:ext cx="144462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rot="5400000">
            <a:off x="8190235" y="220469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5886772" y="1988791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6245547" y="2852391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7542535" y="1844328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8479160" y="2565053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6966272" y="2780953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7829872" y="270951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6894835" y="206022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7974335" y="206022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>
            <a:off x="7471097" y="249361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>
            <a:off x="8334697" y="249361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 flipV="1">
            <a:off x="7471097" y="148555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V="1">
            <a:off x="8334697" y="148555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 flipH="1">
            <a:off x="6463035" y="1485553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7471097" y="314131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8334697" y="314131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H="1">
            <a:off x="6463035" y="3428653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7471097" y="1556991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8334697" y="1556991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130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87328"/>
              </p:ext>
            </p:extLst>
          </p:nvPr>
        </p:nvGraphicFramePr>
        <p:xfrm>
          <a:off x="6245547" y="2204691"/>
          <a:ext cx="3698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6" name="Equation" r:id="rId9" imgW="164957" imgH="203024" progId="Equation.DSMT4">
                  <p:embed/>
                </p:oleObj>
              </mc:Choice>
              <mc:Fallback>
                <p:oleObj name="Equation" r:id="rId9" imgW="164957" imgH="203024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547" y="2204691"/>
                        <a:ext cx="369888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6750372" y="1485553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130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279975"/>
              </p:ext>
            </p:extLst>
          </p:nvPr>
        </p:nvGraphicFramePr>
        <p:xfrm>
          <a:off x="6821810" y="1052166"/>
          <a:ext cx="3413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" name="Equation" r:id="rId11" imgW="152334" imgH="241195" progId="Equation.DSMT4">
                  <p:embed/>
                </p:oleObj>
              </mc:Choice>
              <mc:Fallback>
                <p:oleObj name="Equation" r:id="rId11" imgW="152334" imgH="24119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810" y="1052166"/>
                        <a:ext cx="3413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890033"/>
              </p:ext>
            </p:extLst>
          </p:nvPr>
        </p:nvGraphicFramePr>
        <p:xfrm>
          <a:off x="8406135" y="1412528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" name="Equation" r:id="rId13" imgW="152334" imgH="241195" progId="Equation.DSMT4">
                  <p:embed/>
                </p:oleObj>
              </mc:Choice>
              <mc:Fallback>
                <p:oleObj name="Equation" r:id="rId13" imgW="152334" imgH="24119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6135" y="1412528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0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470503"/>
              </p:ext>
            </p:extLst>
          </p:nvPr>
        </p:nvGraphicFramePr>
        <p:xfrm>
          <a:off x="7542535" y="1485553"/>
          <a:ext cx="3127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" name="Equation" r:id="rId15" imgW="139639" imgH="241195" progId="Equation.DSMT4">
                  <p:embed/>
                </p:oleObj>
              </mc:Choice>
              <mc:Fallback>
                <p:oleObj name="Equation" r:id="rId15" imgW="139639" imgH="241195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2535" y="1485553"/>
                        <a:ext cx="3127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6" name="Rectangle 42"/>
          <p:cNvSpPr>
            <a:spLocks noChangeArrowheads="1"/>
          </p:cNvSpPr>
          <p:nvPr/>
        </p:nvSpPr>
        <p:spPr bwMode="auto">
          <a:xfrm rot="5400000">
            <a:off x="7326635" y="5770140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07" name="Freeform 43"/>
          <p:cNvSpPr>
            <a:spLocks/>
          </p:cNvSpPr>
          <p:nvPr/>
        </p:nvSpPr>
        <p:spPr bwMode="auto">
          <a:xfrm rot="5400000">
            <a:off x="7399660" y="5120853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8" name="Oval 44"/>
          <p:cNvSpPr>
            <a:spLocks noChangeArrowheads="1"/>
          </p:cNvSpPr>
          <p:nvPr/>
        </p:nvSpPr>
        <p:spPr bwMode="auto">
          <a:xfrm>
            <a:off x="6245547" y="6308303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09" name="Freeform 45"/>
          <p:cNvSpPr>
            <a:spLocks/>
          </p:cNvSpPr>
          <p:nvPr/>
        </p:nvSpPr>
        <p:spPr bwMode="auto">
          <a:xfrm rot="5400000">
            <a:off x="8263260" y="5120853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6102672" y="576855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1311" name="Text Box 47"/>
          <p:cNvSpPr txBox="1">
            <a:spLocks noChangeArrowheads="1"/>
          </p:cNvSpPr>
          <p:nvPr/>
        </p:nvSpPr>
        <p:spPr bwMode="auto">
          <a:xfrm>
            <a:off x="7039297" y="569711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1312" name="Text Box 48"/>
          <p:cNvSpPr txBox="1">
            <a:spLocks noChangeArrowheads="1"/>
          </p:cNvSpPr>
          <p:nvPr/>
        </p:nvSpPr>
        <p:spPr bwMode="auto">
          <a:xfrm>
            <a:off x="7902897" y="5625678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6750372" y="4976391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L1+M</a:t>
            </a:r>
          </a:p>
        </p:txBody>
      </p:sp>
      <p:sp>
        <p:nvSpPr>
          <p:cNvPr id="11314" name="Text Box 50"/>
          <p:cNvSpPr txBox="1">
            <a:spLocks noChangeArrowheads="1"/>
          </p:cNvSpPr>
          <p:nvPr/>
        </p:nvSpPr>
        <p:spPr bwMode="auto">
          <a:xfrm>
            <a:off x="7686997" y="4976391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L2+M</a:t>
            </a:r>
          </a:p>
        </p:txBody>
      </p:sp>
      <p:sp>
        <p:nvSpPr>
          <p:cNvPr id="11315" name="Line 51"/>
          <p:cNvSpPr>
            <a:spLocks noChangeShapeType="1"/>
          </p:cNvSpPr>
          <p:nvPr/>
        </p:nvSpPr>
        <p:spPr bwMode="auto">
          <a:xfrm>
            <a:off x="7544122" y="540977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16" name="Line 52"/>
          <p:cNvSpPr>
            <a:spLocks noChangeShapeType="1"/>
          </p:cNvSpPr>
          <p:nvPr/>
        </p:nvSpPr>
        <p:spPr bwMode="auto">
          <a:xfrm>
            <a:off x="8407722" y="540977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17" name="Line 53"/>
          <p:cNvSpPr>
            <a:spLocks noChangeShapeType="1"/>
          </p:cNvSpPr>
          <p:nvPr/>
        </p:nvSpPr>
        <p:spPr bwMode="auto">
          <a:xfrm flipV="1">
            <a:off x="7544122" y="4401716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18" name="Line 54"/>
          <p:cNvSpPr>
            <a:spLocks noChangeShapeType="1"/>
          </p:cNvSpPr>
          <p:nvPr/>
        </p:nvSpPr>
        <p:spPr bwMode="auto">
          <a:xfrm flipV="1">
            <a:off x="8407722" y="4401716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19" name="Line 55"/>
          <p:cNvSpPr>
            <a:spLocks noChangeShapeType="1"/>
          </p:cNvSpPr>
          <p:nvPr/>
        </p:nvSpPr>
        <p:spPr bwMode="auto">
          <a:xfrm flipH="1" flipV="1">
            <a:off x="7182172" y="4400128"/>
            <a:ext cx="12255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20" name="Line 56"/>
          <p:cNvSpPr>
            <a:spLocks noChangeShapeType="1"/>
          </p:cNvSpPr>
          <p:nvPr/>
        </p:nvSpPr>
        <p:spPr bwMode="auto">
          <a:xfrm>
            <a:off x="7544122" y="6057478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21" name="Line 57"/>
          <p:cNvSpPr>
            <a:spLocks noChangeShapeType="1"/>
          </p:cNvSpPr>
          <p:nvPr/>
        </p:nvSpPr>
        <p:spPr bwMode="auto">
          <a:xfrm flipH="1">
            <a:off x="6318572" y="6344816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22" name="Line 58"/>
          <p:cNvSpPr>
            <a:spLocks noChangeShapeType="1"/>
          </p:cNvSpPr>
          <p:nvPr/>
        </p:nvSpPr>
        <p:spPr bwMode="auto">
          <a:xfrm>
            <a:off x="7544122" y="4473153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1323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33089"/>
              </p:ext>
            </p:extLst>
          </p:nvPr>
        </p:nvGraphicFramePr>
        <p:xfrm>
          <a:off x="6463035" y="3968328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" name="Equation" r:id="rId17" imgW="152334" imgH="241195" progId="Equation.DSMT4">
                  <p:embed/>
                </p:oleObj>
              </mc:Choice>
              <mc:Fallback>
                <p:oleObj name="Equation" r:id="rId17" imgW="152334" imgH="241195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3035" y="3968328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2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169067"/>
              </p:ext>
            </p:extLst>
          </p:nvPr>
        </p:nvGraphicFramePr>
        <p:xfrm>
          <a:off x="8479160" y="4328691"/>
          <a:ext cx="3413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" name="Equation" r:id="rId18" imgW="152334" imgH="241195" progId="Equation.DSMT4">
                  <p:embed/>
                </p:oleObj>
              </mc:Choice>
              <mc:Fallback>
                <p:oleObj name="Equation" r:id="rId18" imgW="152334" imgH="241195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9160" y="4328691"/>
                        <a:ext cx="3413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2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605607"/>
              </p:ext>
            </p:extLst>
          </p:nvPr>
        </p:nvGraphicFramePr>
        <p:xfrm>
          <a:off x="7615560" y="4401716"/>
          <a:ext cx="3127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" name="Equation" r:id="rId19" imgW="139639" imgH="241195" progId="Equation.DSMT4">
                  <p:embed/>
                </p:oleObj>
              </mc:Choice>
              <mc:Fallback>
                <p:oleObj name="Equation" r:id="rId19" imgW="139639" imgH="241195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5560" y="4401716"/>
                        <a:ext cx="3127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26" name="Rectangle 62"/>
          <p:cNvSpPr>
            <a:spLocks noChangeArrowheads="1"/>
          </p:cNvSpPr>
          <p:nvPr/>
        </p:nvSpPr>
        <p:spPr bwMode="auto">
          <a:xfrm>
            <a:off x="8334697" y="5625678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27" name="Line 63"/>
          <p:cNvSpPr>
            <a:spLocks noChangeShapeType="1"/>
          </p:cNvSpPr>
          <p:nvPr/>
        </p:nvSpPr>
        <p:spPr bwMode="auto">
          <a:xfrm flipV="1">
            <a:off x="8406135" y="6057478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28" name="Freeform 64"/>
          <p:cNvSpPr>
            <a:spLocks/>
          </p:cNvSpPr>
          <p:nvPr/>
        </p:nvSpPr>
        <p:spPr bwMode="auto">
          <a:xfrm>
            <a:off x="6750372" y="4257253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29" name="Line 65"/>
          <p:cNvSpPr>
            <a:spLocks noChangeShapeType="1"/>
          </p:cNvSpPr>
          <p:nvPr/>
        </p:nvSpPr>
        <p:spPr bwMode="auto">
          <a:xfrm flipH="1">
            <a:off x="6390010" y="440012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30" name="Text Box 66"/>
          <p:cNvSpPr txBox="1">
            <a:spLocks noChangeArrowheads="1"/>
          </p:cNvSpPr>
          <p:nvPr/>
        </p:nvSpPr>
        <p:spPr bwMode="auto">
          <a:xfrm>
            <a:off x="6102672" y="4400128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1331" name="Oval 67"/>
          <p:cNvSpPr>
            <a:spLocks noChangeArrowheads="1"/>
          </p:cNvSpPr>
          <p:nvPr/>
        </p:nvSpPr>
        <p:spPr bwMode="auto">
          <a:xfrm>
            <a:off x="6318572" y="4363616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332" name="Object 68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57258539"/>
              </p:ext>
            </p:extLst>
          </p:nvPr>
        </p:nvGraphicFramePr>
        <p:xfrm>
          <a:off x="6174110" y="5120853"/>
          <a:ext cx="3524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" name="Equation" r:id="rId20" imgW="164957" imgH="203024" progId="Equation.DSMT4">
                  <p:embed/>
                </p:oleObj>
              </mc:Choice>
              <mc:Fallback>
                <p:oleObj name="Equation" r:id="rId20" imgW="164957" imgH="203024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110" y="5120853"/>
                        <a:ext cx="3524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33" name="Line 69"/>
          <p:cNvSpPr>
            <a:spLocks noChangeShapeType="1"/>
          </p:cNvSpPr>
          <p:nvPr/>
        </p:nvSpPr>
        <p:spPr bwMode="auto">
          <a:xfrm>
            <a:off x="8406135" y="447315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34" name="Line 70"/>
          <p:cNvSpPr>
            <a:spLocks noChangeShapeType="1"/>
          </p:cNvSpPr>
          <p:nvPr/>
        </p:nvSpPr>
        <p:spPr bwMode="auto">
          <a:xfrm>
            <a:off x="6463035" y="440012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6678935" y="4400128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-M</a:t>
            </a:r>
          </a:p>
        </p:txBody>
      </p:sp>
      <p:graphicFrame>
        <p:nvGraphicFramePr>
          <p:cNvPr id="11336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745249"/>
              </p:ext>
            </p:extLst>
          </p:nvPr>
        </p:nvGraphicFramePr>
        <p:xfrm>
          <a:off x="441325" y="3717925"/>
          <a:ext cx="5418138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" name="Equation" r:id="rId21" imgW="2654280" imgH="736560" progId="Equation.DSMT4">
                  <p:embed/>
                </p:oleObj>
              </mc:Choice>
              <mc:Fallback>
                <p:oleObj name="Equation" r:id="rId21" imgW="2654280" imgH="73656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3717925"/>
                        <a:ext cx="5418138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7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069814"/>
              </p:ext>
            </p:extLst>
          </p:nvPr>
        </p:nvGraphicFramePr>
        <p:xfrm>
          <a:off x="467544" y="5445125"/>
          <a:ext cx="42957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" name="Equation" r:id="rId23" imgW="2082600" imgH="241200" progId="Equation.DSMT4">
                  <p:embed/>
                </p:oleObj>
              </mc:Choice>
              <mc:Fallback>
                <p:oleObj name="Equation" r:id="rId23" imgW="2082600" imgH="2412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445125"/>
                        <a:ext cx="42957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38" name="Text Box 74"/>
          <p:cNvSpPr txBox="1">
            <a:spLocks noChangeArrowheads="1"/>
          </p:cNvSpPr>
          <p:nvPr/>
        </p:nvSpPr>
        <p:spPr bwMode="auto">
          <a:xfrm>
            <a:off x="702196" y="980728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异侧并联电路：</a:t>
            </a:r>
          </a:p>
        </p:txBody>
      </p:sp>
      <p:sp>
        <p:nvSpPr>
          <p:cNvPr id="11339" name="AutoShape 75"/>
          <p:cNvSpPr>
            <a:spLocks/>
          </p:cNvSpPr>
          <p:nvPr/>
        </p:nvSpPr>
        <p:spPr bwMode="auto">
          <a:xfrm>
            <a:off x="702196" y="1628428"/>
            <a:ext cx="215900" cy="1944688"/>
          </a:xfrm>
          <a:prstGeom prst="leftBrace">
            <a:avLst>
              <a:gd name="adj1" fmla="val 7506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§10-2  </a:t>
            </a:r>
            <a:r>
              <a:rPr lang="zh-CN" altLang="en-US" sz="4000" dirty="0">
                <a:latin typeface="宋体" panose="02010600030101010101" pitchFamily="2" charset="-122"/>
              </a:rPr>
              <a:t>含有耦合电感电路的计算</a:t>
            </a:r>
            <a:endParaRPr lang="zh-CN" altLang="en-US" sz="4000" b="1" kern="0" dirty="0" smtClean="0">
              <a:latin typeface="宋体" panose="0201060003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954739" y="3645024"/>
            <a:ext cx="22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无耦合等效电路：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§10-2  </a:t>
            </a:r>
            <a:r>
              <a:rPr lang="zh-CN" altLang="en-US" sz="4000" dirty="0">
                <a:latin typeface="宋体" panose="02010600030101010101" pitchFamily="2" charset="-122"/>
              </a:rPr>
              <a:t>含有耦合电感电路的计算</a:t>
            </a:r>
            <a:endParaRPr lang="zh-CN" altLang="en-US" sz="4000" b="1" kern="0" dirty="0" smtClean="0">
              <a:latin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>
          <a:xfrm>
            <a:off x="609600" y="1052736"/>
            <a:ext cx="7562800" cy="53285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去耦法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如果耦合电感的两条支路各有一端与第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支路形成一个</a:t>
            </a:r>
            <a:r>
              <a:rPr lang="zh-CN" altLang="en-US" dirty="0" smtClean="0">
                <a:solidFill>
                  <a:srgbClr val="FF0000"/>
                </a:solidFill>
              </a:rPr>
              <a:t>仅含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条支路</a:t>
            </a:r>
            <a:r>
              <a:rPr lang="zh-CN" altLang="en-US" dirty="0" smtClean="0"/>
              <a:t>的共同节点，则可用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条无耦合的电感支路等效替代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条支路的等效电感分别为：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支路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    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同侧取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，异侧取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支路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支路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016877"/>
              </p:ext>
            </p:extLst>
          </p:nvPr>
        </p:nvGraphicFramePr>
        <p:xfrm>
          <a:off x="1835696" y="4555085"/>
          <a:ext cx="2253907" cy="130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Equation" r:id="rId3" imgW="787320" imgH="457200" progId="Equation.DSMT4">
                  <p:embed/>
                </p:oleObj>
              </mc:Choice>
              <mc:Fallback>
                <p:oleObj name="Equation" r:id="rId3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4555085"/>
                        <a:ext cx="2253907" cy="130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209541"/>
              </p:ext>
            </p:extLst>
          </p:nvPr>
        </p:nvGraphicFramePr>
        <p:xfrm>
          <a:off x="1835696" y="3933056"/>
          <a:ext cx="167163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5" imgW="583920" imgH="228600" progId="Equation.DSMT4">
                  <p:embed/>
                </p:oleObj>
              </mc:Choice>
              <mc:Fallback>
                <p:oleObj name="Equation" r:id="rId5" imgW="58392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696" y="3933056"/>
                        <a:ext cx="1671637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大括号 6"/>
          <p:cNvSpPr/>
          <p:nvPr/>
        </p:nvSpPr>
        <p:spPr bwMode="auto">
          <a:xfrm>
            <a:off x="4244888" y="4725144"/>
            <a:ext cx="292224" cy="720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1012" y="4809335"/>
            <a:ext cx="404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+mj-lt"/>
              </a:rPr>
              <a:t>M</a:t>
            </a:r>
            <a:r>
              <a:rPr lang="zh-CN" altLang="en-US" sz="2800" dirty="0" smtClean="0">
                <a:latin typeface="+mj-lt"/>
              </a:rPr>
              <a:t>前的符号与</a:t>
            </a:r>
            <a:r>
              <a:rPr lang="en-US" altLang="zh-CN" sz="2800" i="1" dirty="0" smtClean="0">
                <a:latin typeface="+mj-lt"/>
              </a:rPr>
              <a:t>L</a:t>
            </a:r>
            <a:r>
              <a:rPr lang="en-US" altLang="zh-CN" sz="2800" baseline="-25000" dirty="0" smtClean="0">
                <a:latin typeface="+mj-lt"/>
              </a:rPr>
              <a:t>3</a:t>
            </a:r>
            <a:r>
              <a:rPr lang="zh-CN" altLang="en-US" sz="2800" dirty="0" smtClean="0">
                <a:latin typeface="+mj-lt"/>
              </a:rPr>
              <a:t>中的相反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6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8399315"/>
              </p:ext>
            </p:extLst>
          </p:nvPr>
        </p:nvGraphicFramePr>
        <p:xfrm>
          <a:off x="845306" y="1556544"/>
          <a:ext cx="31892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" name="Equation" r:id="rId3" imgW="1524000" imgH="393700" progId="Equation.DSMT4">
                  <p:embed/>
                </p:oleObj>
              </mc:Choice>
              <mc:Fallback>
                <p:oleObj name="Equation" r:id="rId3" imgW="15240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306" y="1556544"/>
                        <a:ext cx="31892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8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641837521"/>
              </p:ext>
            </p:extLst>
          </p:nvPr>
        </p:nvGraphicFramePr>
        <p:xfrm>
          <a:off x="891343" y="2420144"/>
          <a:ext cx="309721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" name="Equation" r:id="rId5" imgW="1447172" imgH="393529" progId="Equation.DSMT4">
                  <p:embed/>
                </p:oleObj>
              </mc:Choice>
              <mc:Fallback>
                <p:oleObj name="Equation" r:id="rId5" imgW="1447172" imgH="393529" progId="Equation.DSMT4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343" y="2420144"/>
                        <a:ext cx="3097213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121055436"/>
              </p:ext>
            </p:extLst>
          </p:nvPr>
        </p:nvGraphicFramePr>
        <p:xfrm>
          <a:off x="1035806" y="5085556"/>
          <a:ext cx="360045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" name="Equation" r:id="rId7" imgW="1726920" imgH="393480" progId="Equation.DSMT4">
                  <p:embed/>
                </p:oleObj>
              </mc:Choice>
              <mc:Fallback>
                <p:oleObj name="Equation" r:id="rId7" imgW="172692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806" y="5085556"/>
                        <a:ext cx="360045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5139295" y="2275681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12301" name="Text Box 14"/>
          <p:cNvSpPr txBox="1">
            <a:spLocks noChangeArrowheads="1"/>
          </p:cNvSpPr>
          <p:nvPr/>
        </p:nvSpPr>
        <p:spPr bwMode="auto">
          <a:xfrm>
            <a:off x="5356782" y="1267619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02" name="Rectangle 15"/>
          <p:cNvSpPr>
            <a:spLocks noChangeArrowheads="1"/>
          </p:cNvSpPr>
          <p:nvPr/>
        </p:nvSpPr>
        <p:spPr bwMode="auto">
          <a:xfrm>
            <a:off x="5715557" y="1627981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3" name="Freeform 16"/>
          <p:cNvSpPr>
            <a:spLocks/>
          </p:cNvSpPr>
          <p:nvPr/>
        </p:nvSpPr>
        <p:spPr bwMode="auto">
          <a:xfrm>
            <a:off x="6436282" y="1556544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4" name="Oval 17"/>
          <p:cNvSpPr>
            <a:spLocks noChangeArrowheads="1"/>
          </p:cNvSpPr>
          <p:nvPr/>
        </p:nvSpPr>
        <p:spPr bwMode="auto">
          <a:xfrm>
            <a:off x="5356782" y="1664494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5" name="Oval 18"/>
          <p:cNvSpPr>
            <a:spLocks noChangeArrowheads="1"/>
          </p:cNvSpPr>
          <p:nvPr/>
        </p:nvSpPr>
        <p:spPr bwMode="auto">
          <a:xfrm>
            <a:off x="5356782" y="3320256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6" name="Line 19"/>
          <p:cNvSpPr>
            <a:spLocks noChangeShapeType="1"/>
          </p:cNvSpPr>
          <p:nvPr/>
        </p:nvSpPr>
        <p:spPr bwMode="auto">
          <a:xfrm>
            <a:off x="6148945" y="1699419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7" name="Line 20"/>
          <p:cNvSpPr>
            <a:spLocks noChangeShapeType="1"/>
          </p:cNvSpPr>
          <p:nvPr/>
        </p:nvSpPr>
        <p:spPr bwMode="auto">
          <a:xfrm>
            <a:off x="6868082" y="1701006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8" name="Rectangle 21"/>
          <p:cNvSpPr>
            <a:spLocks noChangeArrowheads="1"/>
          </p:cNvSpPr>
          <p:nvPr/>
        </p:nvSpPr>
        <p:spPr bwMode="auto">
          <a:xfrm>
            <a:off x="7299882" y="1988344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9" name="Freeform 22"/>
          <p:cNvSpPr>
            <a:spLocks/>
          </p:cNvSpPr>
          <p:nvPr/>
        </p:nvSpPr>
        <p:spPr bwMode="auto">
          <a:xfrm rot="5400000">
            <a:off x="7228445" y="292496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0" name="Line 23"/>
          <p:cNvSpPr>
            <a:spLocks noChangeShapeType="1"/>
          </p:cNvSpPr>
          <p:nvPr/>
        </p:nvSpPr>
        <p:spPr bwMode="auto">
          <a:xfrm>
            <a:off x="7372907" y="1701006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1" name="Line 24"/>
          <p:cNvSpPr>
            <a:spLocks noChangeShapeType="1"/>
          </p:cNvSpPr>
          <p:nvPr/>
        </p:nvSpPr>
        <p:spPr bwMode="auto">
          <a:xfrm>
            <a:off x="7372907" y="242014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2" name="Line 25"/>
          <p:cNvSpPr>
            <a:spLocks noChangeShapeType="1"/>
          </p:cNvSpPr>
          <p:nvPr/>
        </p:nvSpPr>
        <p:spPr bwMode="auto">
          <a:xfrm>
            <a:off x="7372907" y="321230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3" name="Line 26"/>
          <p:cNvSpPr>
            <a:spLocks noChangeShapeType="1"/>
          </p:cNvSpPr>
          <p:nvPr/>
        </p:nvSpPr>
        <p:spPr bwMode="auto">
          <a:xfrm flipH="1">
            <a:off x="5428220" y="3356769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4" name="Line 27"/>
          <p:cNvSpPr>
            <a:spLocks noChangeShapeType="1"/>
          </p:cNvSpPr>
          <p:nvPr/>
        </p:nvSpPr>
        <p:spPr bwMode="auto">
          <a:xfrm flipH="1">
            <a:off x="5428220" y="1701006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5" name="Text Box 28"/>
          <p:cNvSpPr txBox="1">
            <a:spLocks noChangeArrowheads="1"/>
          </p:cNvSpPr>
          <p:nvPr/>
        </p:nvSpPr>
        <p:spPr bwMode="auto">
          <a:xfrm>
            <a:off x="5139295" y="170100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2316" name="Text Box 29"/>
          <p:cNvSpPr txBox="1">
            <a:spLocks noChangeArrowheads="1"/>
          </p:cNvSpPr>
          <p:nvPr/>
        </p:nvSpPr>
        <p:spPr bwMode="auto">
          <a:xfrm>
            <a:off x="5212320" y="292496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2317" name="Line 30"/>
          <p:cNvSpPr>
            <a:spLocks noChangeShapeType="1"/>
          </p:cNvSpPr>
          <p:nvPr/>
        </p:nvSpPr>
        <p:spPr bwMode="auto">
          <a:xfrm>
            <a:off x="5428220" y="1701006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18" name="Oval 31"/>
          <p:cNvSpPr>
            <a:spLocks noChangeArrowheads="1"/>
          </p:cNvSpPr>
          <p:nvPr/>
        </p:nvSpPr>
        <p:spPr bwMode="auto">
          <a:xfrm>
            <a:off x="6291820" y="1556544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19" name="Oval 32"/>
          <p:cNvSpPr>
            <a:spLocks noChangeArrowheads="1"/>
          </p:cNvSpPr>
          <p:nvPr/>
        </p:nvSpPr>
        <p:spPr bwMode="auto">
          <a:xfrm>
            <a:off x="7228445" y="2709069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20" name="Text Box 33"/>
          <p:cNvSpPr txBox="1">
            <a:spLocks noChangeArrowheads="1"/>
          </p:cNvSpPr>
          <p:nvPr/>
        </p:nvSpPr>
        <p:spPr bwMode="auto">
          <a:xfrm>
            <a:off x="6939520" y="1772444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2321" name="Text Box 34"/>
          <p:cNvSpPr txBox="1">
            <a:spLocks noChangeArrowheads="1"/>
          </p:cNvSpPr>
          <p:nvPr/>
        </p:nvSpPr>
        <p:spPr bwMode="auto">
          <a:xfrm>
            <a:off x="5499657" y="1772444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2322" name="Text Box 35"/>
          <p:cNvSpPr txBox="1">
            <a:spLocks noChangeArrowheads="1"/>
          </p:cNvSpPr>
          <p:nvPr/>
        </p:nvSpPr>
        <p:spPr bwMode="auto">
          <a:xfrm>
            <a:off x="6723620" y="1772444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2323" name="Text Box 36"/>
          <p:cNvSpPr txBox="1">
            <a:spLocks noChangeArrowheads="1"/>
          </p:cNvSpPr>
          <p:nvPr/>
        </p:nvSpPr>
        <p:spPr bwMode="auto">
          <a:xfrm>
            <a:off x="7012545" y="292496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2324" name="Text Box 37"/>
          <p:cNvSpPr txBox="1">
            <a:spLocks noChangeArrowheads="1"/>
          </p:cNvSpPr>
          <p:nvPr/>
        </p:nvSpPr>
        <p:spPr bwMode="auto">
          <a:xfrm>
            <a:off x="5931457" y="1772444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25" name="Text Box 38"/>
          <p:cNvSpPr txBox="1">
            <a:spLocks noChangeArrowheads="1"/>
          </p:cNvSpPr>
          <p:nvPr/>
        </p:nvSpPr>
        <p:spPr bwMode="auto">
          <a:xfrm>
            <a:off x="6939520" y="2275681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326" name="Text Box 59"/>
          <p:cNvSpPr txBox="1">
            <a:spLocks noChangeArrowheads="1"/>
          </p:cNvSpPr>
          <p:nvPr/>
        </p:nvSpPr>
        <p:spPr bwMode="auto">
          <a:xfrm>
            <a:off x="5644120" y="119618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2327" name="Text Box 60"/>
          <p:cNvSpPr txBox="1">
            <a:spLocks noChangeArrowheads="1"/>
          </p:cNvSpPr>
          <p:nvPr/>
        </p:nvSpPr>
        <p:spPr bwMode="auto">
          <a:xfrm>
            <a:off x="7444345" y="2204244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2328" name="Text Box 63"/>
          <p:cNvSpPr txBox="1">
            <a:spLocks noChangeArrowheads="1"/>
          </p:cNvSpPr>
          <p:nvPr/>
        </p:nvSpPr>
        <p:spPr bwMode="auto">
          <a:xfrm>
            <a:off x="6364845" y="119618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2329" name="Text Box 64"/>
          <p:cNvSpPr txBox="1">
            <a:spLocks noChangeArrowheads="1"/>
          </p:cNvSpPr>
          <p:nvPr/>
        </p:nvSpPr>
        <p:spPr bwMode="auto">
          <a:xfrm>
            <a:off x="7515782" y="2851944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2330" name="Line 68"/>
          <p:cNvSpPr>
            <a:spLocks noChangeShapeType="1"/>
          </p:cNvSpPr>
          <p:nvPr/>
        </p:nvSpPr>
        <p:spPr bwMode="auto">
          <a:xfrm>
            <a:off x="7336395" y="1697831"/>
            <a:ext cx="1081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1" name="Line 69"/>
          <p:cNvSpPr>
            <a:spLocks noChangeShapeType="1"/>
          </p:cNvSpPr>
          <p:nvPr/>
        </p:nvSpPr>
        <p:spPr bwMode="auto">
          <a:xfrm>
            <a:off x="7372907" y="335676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2" name="Line 70"/>
          <p:cNvSpPr>
            <a:spLocks noChangeShapeType="1"/>
          </p:cNvSpPr>
          <p:nvPr/>
        </p:nvSpPr>
        <p:spPr bwMode="auto">
          <a:xfrm flipV="1">
            <a:off x="8380970" y="2636044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3" name="Line 71"/>
          <p:cNvSpPr>
            <a:spLocks noChangeShapeType="1"/>
          </p:cNvSpPr>
          <p:nvPr/>
        </p:nvSpPr>
        <p:spPr bwMode="auto">
          <a:xfrm flipH="1" flipV="1">
            <a:off x="8165070" y="2420144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4" name="Line 72"/>
          <p:cNvSpPr>
            <a:spLocks noChangeShapeType="1"/>
          </p:cNvSpPr>
          <p:nvPr/>
        </p:nvSpPr>
        <p:spPr bwMode="auto">
          <a:xfrm>
            <a:off x="8380970" y="1701006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5" name="AutoShape 76"/>
          <p:cNvSpPr>
            <a:spLocks noChangeArrowheads="1"/>
          </p:cNvSpPr>
          <p:nvPr/>
        </p:nvSpPr>
        <p:spPr bwMode="auto">
          <a:xfrm rot="18926919">
            <a:off x="8199995" y="2477294"/>
            <a:ext cx="323850" cy="157162"/>
          </a:xfrm>
          <a:prstGeom prst="curvedDownArrow">
            <a:avLst>
              <a:gd name="adj1" fmla="val 8710"/>
              <a:gd name="adj2" fmla="val 49922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36" name="Text Box 77"/>
          <p:cNvSpPr txBox="1">
            <a:spLocks noChangeArrowheads="1"/>
          </p:cNvSpPr>
          <p:nvPr/>
        </p:nvSpPr>
        <p:spPr bwMode="auto">
          <a:xfrm>
            <a:off x="6436282" y="2132806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12337" name="Line 78"/>
          <p:cNvSpPr>
            <a:spLocks noChangeShapeType="1"/>
          </p:cNvSpPr>
          <p:nvPr/>
        </p:nvSpPr>
        <p:spPr bwMode="auto">
          <a:xfrm>
            <a:off x="6723620" y="2420144"/>
            <a:ext cx="43338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8" name="Line 79"/>
          <p:cNvSpPr>
            <a:spLocks noChangeShapeType="1"/>
          </p:cNvSpPr>
          <p:nvPr/>
        </p:nvSpPr>
        <p:spPr bwMode="auto">
          <a:xfrm flipH="1" flipV="1">
            <a:off x="6364845" y="1772444"/>
            <a:ext cx="1428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39" name="Text Box 80"/>
          <p:cNvSpPr txBox="1">
            <a:spLocks noChangeArrowheads="1"/>
          </p:cNvSpPr>
          <p:nvPr/>
        </p:nvSpPr>
        <p:spPr bwMode="auto">
          <a:xfrm>
            <a:off x="7442984" y="1688307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340" name="Line 81"/>
          <p:cNvSpPr>
            <a:spLocks noChangeShapeType="1"/>
          </p:cNvSpPr>
          <p:nvPr/>
        </p:nvSpPr>
        <p:spPr bwMode="auto">
          <a:xfrm>
            <a:off x="7372907" y="170100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2341" name="Object 86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42045044"/>
              </p:ext>
            </p:extLst>
          </p:nvPr>
        </p:nvGraphicFramePr>
        <p:xfrm>
          <a:off x="962781" y="4148931"/>
          <a:ext cx="40322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" name="Equation" r:id="rId9" imgW="1752480" imgH="393480" progId="Equation.DSMT4">
                  <p:embed/>
                </p:oleObj>
              </mc:Choice>
              <mc:Fallback>
                <p:oleObj name="Equation" r:id="rId9" imgW="1752480" imgH="39348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781" y="4148931"/>
                        <a:ext cx="40322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2" name="Text Box 90"/>
          <p:cNvSpPr txBox="1">
            <a:spLocks noChangeArrowheads="1"/>
          </p:cNvSpPr>
          <p:nvPr/>
        </p:nvSpPr>
        <p:spPr bwMode="auto">
          <a:xfrm>
            <a:off x="675443" y="1124744"/>
            <a:ext cx="295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S</a:t>
            </a:r>
            <a:r>
              <a:rPr lang="zh-CN" altLang="en-US"/>
              <a:t>闭合后，环路电压方程：</a:t>
            </a:r>
          </a:p>
        </p:txBody>
      </p:sp>
      <p:sp>
        <p:nvSpPr>
          <p:cNvPr id="12343" name="Text Box 91"/>
          <p:cNvSpPr txBox="1">
            <a:spLocks noChangeArrowheads="1"/>
          </p:cNvSpPr>
          <p:nvPr/>
        </p:nvSpPr>
        <p:spPr bwMode="auto">
          <a:xfrm>
            <a:off x="746881" y="3644106"/>
            <a:ext cx="295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瞬时功率方程：</a:t>
            </a: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§10-3  </a:t>
            </a:r>
            <a:r>
              <a:rPr lang="zh-CN" altLang="en-US" dirty="0">
                <a:latin typeface="宋体" panose="02010600030101010101" pitchFamily="2" charset="-122"/>
              </a:rPr>
              <a:t>耦合电感的功率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9065" y="618170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它们实现电磁能的转换和传输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645448" y="5881602"/>
            <a:ext cx="440321" cy="318635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接箭头连接符 53"/>
          <p:cNvCxnSpPr/>
          <p:nvPr/>
        </p:nvCxnSpPr>
        <p:spPr bwMode="auto">
          <a:xfrm>
            <a:off x="4257240" y="5029175"/>
            <a:ext cx="1062434" cy="110490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5431320" y="1675800"/>
              <a:ext cx="2991240" cy="17276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1960" y="1666440"/>
                <a:ext cx="3009960" cy="174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5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2428187"/>
              </p:ext>
            </p:extLst>
          </p:nvPr>
        </p:nvGraphicFramePr>
        <p:xfrm>
          <a:off x="971550" y="1609725"/>
          <a:ext cx="360045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8" name="Equation" r:id="rId3" imgW="1942920" imgH="736560" progId="Equation.DSMT4">
                  <p:embed/>
                </p:oleObj>
              </mc:Choice>
              <mc:Fallback>
                <p:oleObj name="Equation" r:id="rId3" imgW="1942920" imgH="736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09725"/>
                        <a:ext cx="360045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283311" y="2420144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5500798" y="1412082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5859573" y="1772444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5" name="Freeform 13"/>
          <p:cNvSpPr>
            <a:spLocks/>
          </p:cNvSpPr>
          <p:nvPr/>
        </p:nvSpPr>
        <p:spPr bwMode="auto">
          <a:xfrm>
            <a:off x="6580298" y="1701007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500798" y="1808957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5500798" y="3464719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6292961" y="1843882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7012098" y="1845469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7443898" y="2132807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31" name="Freeform 19"/>
          <p:cNvSpPr>
            <a:spLocks/>
          </p:cNvSpPr>
          <p:nvPr/>
        </p:nvSpPr>
        <p:spPr bwMode="auto">
          <a:xfrm rot="5400000">
            <a:off x="7372461" y="306943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7516923" y="1845469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7516923" y="2564607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7516923" y="3356769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5572236" y="3501232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H="1">
            <a:off x="5572236" y="1845469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37" name="Text Box 25"/>
          <p:cNvSpPr txBox="1">
            <a:spLocks noChangeArrowheads="1"/>
          </p:cNvSpPr>
          <p:nvPr/>
        </p:nvSpPr>
        <p:spPr bwMode="auto">
          <a:xfrm>
            <a:off x="5283311" y="184546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356336" y="3069432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>
            <a:off x="5572236" y="1845469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6435836" y="1701007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7372461" y="2853532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>
            <a:off x="7083536" y="1916907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>
            <a:off x="5643673" y="1916907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3344" name="Text Box 32"/>
          <p:cNvSpPr txBox="1">
            <a:spLocks noChangeArrowheads="1"/>
          </p:cNvSpPr>
          <p:nvPr/>
        </p:nvSpPr>
        <p:spPr bwMode="auto">
          <a:xfrm>
            <a:off x="6867636" y="1916907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3345" name="Text Box 33"/>
          <p:cNvSpPr txBox="1">
            <a:spLocks noChangeArrowheads="1"/>
          </p:cNvSpPr>
          <p:nvPr/>
        </p:nvSpPr>
        <p:spPr bwMode="auto">
          <a:xfrm>
            <a:off x="7156561" y="3069432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6075473" y="1916907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7083536" y="2420144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5788136" y="1340644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7588361" y="2348707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3350" name="Text Box 38"/>
          <p:cNvSpPr txBox="1">
            <a:spLocks noChangeArrowheads="1"/>
          </p:cNvSpPr>
          <p:nvPr/>
        </p:nvSpPr>
        <p:spPr bwMode="auto">
          <a:xfrm>
            <a:off x="6508861" y="1340644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3351" name="Text Box 39"/>
          <p:cNvSpPr txBox="1">
            <a:spLocks noChangeArrowheads="1"/>
          </p:cNvSpPr>
          <p:nvPr/>
        </p:nvSpPr>
        <p:spPr bwMode="auto">
          <a:xfrm>
            <a:off x="7659798" y="2996407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7443898" y="1845469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>
            <a:off x="7516923" y="3501232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V="1">
            <a:off x="8524986" y="2780507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 flipV="1">
            <a:off x="8309086" y="2564607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8524986" y="1845469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57" name="AutoShape 45"/>
          <p:cNvSpPr>
            <a:spLocks noChangeArrowheads="1"/>
          </p:cNvSpPr>
          <p:nvPr/>
        </p:nvSpPr>
        <p:spPr bwMode="auto">
          <a:xfrm rot="18926919">
            <a:off x="8344011" y="2621757"/>
            <a:ext cx="323850" cy="157162"/>
          </a:xfrm>
          <a:prstGeom prst="curvedDownArrow">
            <a:avLst>
              <a:gd name="adj1" fmla="val 8710"/>
              <a:gd name="adj2" fmla="val 49922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58" name="Text Box 46"/>
          <p:cNvSpPr txBox="1">
            <a:spLocks noChangeArrowheads="1"/>
          </p:cNvSpPr>
          <p:nvPr/>
        </p:nvSpPr>
        <p:spPr bwMode="auto">
          <a:xfrm>
            <a:off x="6580298" y="2277269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6867636" y="2564607"/>
            <a:ext cx="43338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 flipV="1">
            <a:off x="6508861" y="1916907"/>
            <a:ext cx="1428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61" name="Text Box 49"/>
          <p:cNvSpPr txBox="1">
            <a:spLocks noChangeArrowheads="1"/>
          </p:cNvSpPr>
          <p:nvPr/>
        </p:nvSpPr>
        <p:spPr bwMode="auto">
          <a:xfrm>
            <a:off x="7588361" y="1845469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7516923" y="1845469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63" name="Text Box 51"/>
          <p:cNvSpPr txBox="1">
            <a:spLocks noChangeArrowheads="1"/>
          </p:cNvSpPr>
          <p:nvPr/>
        </p:nvSpPr>
        <p:spPr bwMode="auto">
          <a:xfrm>
            <a:off x="755576" y="1124744"/>
            <a:ext cx="2663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线圈</a:t>
            </a:r>
            <a:r>
              <a:rPr lang="en-US" altLang="zh-CN" sz="2000"/>
              <a:t>1</a:t>
            </a:r>
            <a:r>
              <a:rPr lang="zh-CN" altLang="en-US" sz="2000"/>
              <a:t>吸收的复功率：</a:t>
            </a:r>
          </a:p>
        </p:txBody>
      </p:sp>
      <p:graphicFrame>
        <p:nvGraphicFramePr>
          <p:cNvPr id="13364" name="Object 5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604510460"/>
              </p:ext>
            </p:extLst>
          </p:nvPr>
        </p:nvGraphicFramePr>
        <p:xfrm>
          <a:off x="971550" y="4189065"/>
          <a:ext cx="38163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Equation" r:id="rId5" imgW="2006280" imgH="736560" progId="Equation.DSMT4">
                  <p:embed/>
                </p:oleObj>
              </mc:Choice>
              <mc:Fallback>
                <p:oleObj name="Equation" r:id="rId5" imgW="2006280" imgH="736560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89065"/>
                        <a:ext cx="381635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65" name="Text Box 53"/>
          <p:cNvSpPr txBox="1">
            <a:spLocks noChangeArrowheads="1"/>
          </p:cNvSpPr>
          <p:nvPr/>
        </p:nvSpPr>
        <p:spPr bwMode="auto">
          <a:xfrm>
            <a:off x="827013" y="3637409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线圈</a:t>
            </a:r>
            <a:r>
              <a:rPr lang="en-US" altLang="zh-CN" sz="2000" dirty="0"/>
              <a:t>2</a:t>
            </a:r>
            <a:r>
              <a:rPr lang="zh-CN" altLang="en-US" sz="2000" dirty="0"/>
              <a:t>吸收的复功率：</a:t>
            </a:r>
          </a:p>
        </p:txBody>
      </p: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§10-3  </a:t>
            </a:r>
            <a:r>
              <a:rPr lang="zh-CN" altLang="en-US" dirty="0">
                <a:latin typeface="宋体" panose="02010600030101010101" pitchFamily="2" charset="-122"/>
              </a:rPr>
              <a:t>耦合电感的功率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9" name="Object 5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20309134"/>
              </p:ext>
            </p:extLst>
          </p:nvPr>
        </p:nvGraphicFramePr>
        <p:xfrm>
          <a:off x="826517" y="3243224"/>
          <a:ext cx="4823064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6" name="Equation" r:id="rId4" imgW="2679480" imgH="241200" progId="Equation.DSMT4">
                  <p:embed/>
                </p:oleObj>
              </mc:Choice>
              <mc:Fallback>
                <p:oleObj name="Equation" r:id="rId4" imgW="2679480" imgH="2412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517" y="3243224"/>
                        <a:ext cx="4823064" cy="43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5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23124364"/>
              </p:ext>
            </p:extLst>
          </p:nvPr>
        </p:nvGraphicFramePr>
        <p:xfrm>
          <a:off x="3646488" y="1772816"/>
          <a:ext cx="12747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7" name="Equation" r:id="rId6" imgW="647640" imgH="241200" progId="Equation.DSMT4">
                  <p:embed/>
                </p:oleObj>
              </mc:Choice>
              <mc:Fallback>
                <p:oleObj name="Equation" r:id="rId6" imgW="647640" imgH="2412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1772816"/>
                        <a:ext cx="12747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6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87763369"/>
              </p:ext>
            </p:extLst>
          </p:nvPr>
        </p:nvGraphicFramePr>
        <p:xfrm>
          <a:off x="3648075" y="1196752"/>
          <a:ext cx="13430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8" name="Equation" r:id="rId8" imgW="647640" imgH="241200" progId="Equation.DSMT4">
                  <p:embed/>
                </p:oleObj>
              </mc:Choice>
              <mc:Fallback>
                <p:oleObj name="Equation" r:id="rId8" imgW="647640" imgH="2412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1196752"/>
                        <a:ext cx="13430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5499335" y="2204045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14347" name="Text Box 13"/>
          <p:cNvSpPr txBox="1">
            <a:spLocks noChangeArrowheads="1"/>
          </p:cNvSpPr>
          <p:nvPr/>
        </p:nvSpPr>
        <p:spPr bwMode="auto">
          <a:xfrm>
            <a:off x="5716822" y="1195983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4348" name="Rectangle 14"/>
          <p:cNvSpPr>
            <a:spLocks noChangeArrowheads="1"/>
          </p:cNvSpPr>
          <p:nvPr/>
        </p:nvSpPr>
        <p:spPr bwMode="auto">
          <a:xfrm>
            <a:off x="6075597" y="1556345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9" name="Freeform 15"/>
          <p:cNvSpPr>
            <a:spLocks/>
          </p:cNvSpPr>
          <p:nvPr/>
        </p:nvSpPr>
        <p:spPr bwMode="auto">
          <a:xfrm>
            <a:off x="6796322" y="148490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0" name="Oval 16"/>
          <p:cNvSpPr>
            <a:spLocks noChangeArrowheads="1"/>
          </p:cNvSpPr>
          <p:nvPr/>
        </p:nvSpPr>
        <p:spPr bwMode="auto">
          <a:xfrm>
            <a:off x="5716822" y="1592858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1" name="Oval 17"/>
          <p:cNvSpPr>
            <a:spLocks noChangeArrowheads="1"/>
          </p:cNvSpPr>
          <p:nvPr/>
        </p:nvSpPr>
        <p:spPr bwMode="auto">
          <a:xfrm>
            <a:off x="5716822" y="3248620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2" name="Line 18"/>
          <p:cNvSpPr>
            <a:spLocks noChangeShapeType="1"/>
          </p:cNvSpPr>
          <p:nvPr/>
        </p:nvSpPr>
        <p:spPr bwMode="auto">
          <a:xfrm>
            <a:off x="6508985" y="162778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3" name="Line 19"/>
          <p:cNvSpPr>
            <a:spLocks noChangeShapeType="1"/>
          </p:cNvSpPr>
          <p:nvPr/>
        </p:nvSpPr>
        <p:spPr bwMode="auto">
          <a:xfrm>
            <a:off x="7228122" y="162937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54" name="Rectangle 20"/>
          <p:cNvSpPr>
            <a:spLocks noChangeArrowheads="1"/>
          </p:cNvSpPr>
          <p:nvPr/>
        </p:nvSpPr>
        <p:spPr bwMode="auto">
          <a:xfrm>
            <a:off x="7659922" y="1916708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5" name="Freeform 21"/>
          <p:cNvSpPr>
            <a:spLocks/>
          </p:cNvSpPr>
          <p:nvPr/>
        </p:nvSpPr>
        <p:spPr bwMode="auto">
          <a:xfrm rot="5400000">
            <a:off x="7588485" y="285333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6" name="Line 22"/>
          <p:cNvSpPr>
            <a:spLocks noChangeShapeType="1"/>
          </p:cNvSpPr>
          <p:nvPr/>
        </p:nvSpPr>
        <p:spPr bwMode="auto">
          <a:xfrm>
            <a:off x="7732947" y="162937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57" name="Line 23"/>
          <p:cNvSpPr>
            <a:spLocks noChangeShapeType="1"/>
          </p:cNvSpPr>
          <p:nvPr/>
        </p:nvSpPr>
        <p:spPr bwMode="auto">
          <a:xfrm>
            <a:off x="7732947" y="234850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58" name="Line 24"/>
          <p:cNvSpPr>
            <a:spLocks noChangeShapeType="1"/>
          </p:cNvSpPr>
          <p:nvPr/>
        </p:nvSpPr>
        <p:spPr bwMode="auto">
          <a:xfrm>
            <a:off x="7732947" y="314067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59" name="Line 25"/>
          <p:cNvSpPr>
            <a:spLocks noChangeShapeType="1"/>
          </p:cNvSpPr>
          <p:nvPr/>
        </p:nvSpPr>
        <p:spPr bwMode="auto">
          <a:xfrm flipH="1">
            <a:off x="5788260" y="328513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60" name="Line 26"/>
          <p:cNvSpPr>
            <a:spLocks noChangeShapeType="1"/>
          </p:cNvSpPr>
          <p:nvPr/>
        </p:nvSpPr>
        <p:spPr bwMode="auto">
          <a:xfrm flipH="1">
            <a:off x="5788260" y="162937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61" name="Text Box 27"/>
          <p:cNvSpPr txBox="1">
            <a:spLocks noChangeArrowheads="1"/>
          </p:cNvSpPr>
          <p:nvPr/>
        </p:nvSpPr>
        <p:spPr bwMode="auto">
          <a:xfrm>
            <a:off x="5499335" y="162937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4362" name="Text Box 28"/>
          <p:cNvSpPr txBox="1">
            <a:spLocks noChangeArrowheads="1"/>
          </p:cNvSpPr>
          <p:nvPr/>
        </p:nvSpPr>
        <p:spPr bwMode="auto">
          <a:xfrm>
            <a:off x="5572360" y="285333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4363" name="Line 29"/>
          <p:cNvSpPr>
            <a:spLocks noChangeShapeType="1"/>
          </p:cNvSpPr>
          <p:nvPr/>
        </p:nvSpPr>
        <p:spPr bwMode="auto">
          <a:xfrm>
            <a:off x="5788260" y="1629370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6651860" y="1484908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588485" y="2637433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7299560" y="1700808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5859697" y="1700808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4368" name="Text Box 34"/>
          <p:cNvSpPr txBox="1">
            <a:spLocks noChangeArrowheads="1"/>
          </p:cNvSpPr>
          <p:nvPr/>
        </p:nvSpPr>
        <p:spPr bwMode="auto">
          <a:xfrm>
            <a:off x="7083660" y="1700808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4369" name="Text Box 35"/>
          <p:cNvSpPr txBox="1">
            <a:spLocks noChangeArrowheads="1"/>
          </p:cNvSpPr>
          <p:nvPr/>
        </p:nvSpPr>
        <p:spPr bwMode="auto">
          <a:xfrm>
            <a:off x="7372585" y="285333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4370" name="Text Box 36"/>
          <p:cNvSpPr txBox="1">
            <a:spLocks noChangeArrowheads="1"/>
          </p:cNvSpPr>
          <p:nvPr/>
        </p:nvSpPr>
        <p:spPr bwMode="auto">
          <a:xfrm>
            <a:off x="6291497" y="1700808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4371" name="Text Box 37"/>
          <p:cNvSpPr txBox="1">
            <a:spLocks noChangeArrowheads="1"/>
          </p:cNvSpPr>
          <p:nvPr/>
        </p:nvSpPr>
        <p:spPr bwMode="auto">
          <a:xfrm>
            <a:off x="7299560" y="2204045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72" name="Text Box 38"/>
          <p:cNvSpPr txBox="1">
            <a:spLocks noChangeArrowheads="1"/>
          </p:cNvSpPr>
          <p:nvPr/>
        </p:nvSpPr>
        <p:spPr bwMode="auto">
          <a:xfrm>
            <a:off x="6004160" y="112454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4373" name="Text Box 39"/>
          <p:cNvSpPr txBox="1">
            <a:spLocks noChangeArrowheads="1"/>
          </p:cNvSpPr>
          <p:nvPr/>
        </p:nvSpPr>
        <p:spPr bwMode="auto">
          <a:xfrm>
            <a:off x="7804385" y="2132608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4374" name="Text Box 40"/>
          <p:cNvSpPr txBox="1">
            <a:spLocks noChangeArrowheads="1"/>
          </p:cNvSpPr>
          <p:nvPr/>
        </p:nvSpPr>
        <p:spPr bwMode="auto">
          <a:xfrm>
            <a:off x="6724885" y="112454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4375" name="Text Box 41"/>
          <p:cNvSpPr txBox="1">
            <a:spLocks noChangeArrowheads="1"/>
          </p:cNvSpPr>
          <p:nvPr/>
        </p:nvSpPr>
        <p:spPr bwMode="auto">
          <a:xfrm>
            <a:off x="7875822" y="2780308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4376" name="Line 42"/>
          <p:cNvSpPr>
            <a:spLocks noChangeShapeType="1"/>
          </p:cNvSpPr>
          <p:nvPr/>
        </p:nvSpPr>
        <p:spPr bwMode="auto">
          <a:xfrm>
            <a:off x="7659922" y="1629370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77" name="Line 43"/>
          <p:cNvSpPr>
            <a:spLocks noChangeShapeType="1"/>
          </p:cNvSpPr>
          <p:nvPr/>
        </p:nvSpPr>
        <p:spPr bwMode="auto">
          <a:xfrm>
            <a:off x="7732947" y="3285133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78" name="Line 44"/>
          <p:cNvSpPr>
            <a:spLocks noChangeShapeType="1"/>
          </p:cNvSpPr>
          <p:nvPr/>
        </p:nvSpPr>
        <p:spPr bwMode="auto">
          <a:xfrm flipV="1">
            <a:off x="8741010" y="256440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79" name="Line 45"/>
          <p:cNvSpPr>
            <a:spLocks noChangeShapeType="1"/>
          </p:cNvSpPr>
          <p:nvPr/>
        </p:nvSpPr>
        <p:spPr bwMode="auto">
          <a:xfrm flipH="1" flipV="1">
            <a:off x="8525110" y="2348508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80" name="Line 46"/>
          <p:cNvSpPr>
            <a:spLocks noChangeShapeType="1"/>
          </p:cNvSpPr>
          <p:nvPr/>
        </p:nvSpPr>
        <p:spPr bwMode="auto">
          <a:xfrm>
            <a:off x="8741010" y="162937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81" name="AutoShape 47"/>
          <p:cNvSpPr>
            <a:spLocks noChangeArrowheads="1"/>
          </p:cNvSpPr>
          <p:nvPr/>
        </p:nvSpPr>
        <p:spPr bwMode="auto">
          <a:xfrm rot="18926919">
            <a:off x="8560035" y="2405658"/>
            <a:ext cx="323850" cy="157162"/>
          </a:xfrm>
          <a:prstGeom prst="curvedDownArrow">
            <a:avLst>
              <a:gd name="adj1" fmla="val 8710"/>
              <a:gd name="adj2" fmla="val 49922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82" name="Text Box 48"/>
          <p:cNvSpPr txBox="1">
            <a:spLocks noChangeArrowheads="1"/>
          </p:cNvSpPr>
          <p:nvPr/>
        </p:nvSpPr>
        <p:spPr bwMode="auto">
          <a:xfrm>
            <a:off x="6796322" y="2061170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14383" name="Line 49"/>
          <p:cNvSpPr>
            <a:spLocks noChangeShapeType="1"/>
          </p:cNvSpPr>
          <p:nvPr/>
        </p:nvSpPr>
        <p:spPr bwMode="auto">
          <a:xfrm>
            <a:off x="7083660" y="2348508"/>
            <a:ext cx="43338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84" name="Line 50"/>
          <p:cNvSpPr>
            <a:spLocks noChangeShapeType="1"/>
          </p:cNvSpPr>
          <p:nvPr/>
        </p:nvSpPr>
        <p:spPr bwMode="auto">
          <a:xfrm flipH="1" flipV="1">
            <a:off x="6724885" y="1700808"/>
            <a:ext cx="1428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85" name="Text Box 51"/>
          <p:cNvSpPr txBox="1">
            <a:spLocks noChangeArrowheads="1"/>
          </p:cNvSpPr>
          <p:nvPr/>
        </p:nvSpPr>
        <p:spPr bwMode="auto">
          <a:xfrm>
            <a:off x="7804385" y="1629370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86" name="Line 52"/>
          <p:cNvSpPr>
            <a:spLocks noChangeShapeType="1"/>
          </p:cNvSpPr>
          <p:nvPr/>
        </p:nvSpPr>
        <p:spPr bwMode="auto">
          <a:xfrm>
            <a:off x="7732947" y="162937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87" name="Text Box 56"/>
          <p:cNvSpPr txBox="1">
            <a:spLocks noChangeArrowheads="1"/>
          </p:cNvSpPr>
          <p:nvPr/>
        </p:nvSpPr>
        <p:spPr bwMode="auto">
          <a:xfrm>
            <a:off x="755576" y="1268785"/>
            <a:ext cx="352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/>
              <a:t>线圈</a:t>
            </a:r>
            <a:r>
              <a:rPr lang="en-US" altLang="zh-CN" sz="2000"/>
              <a:t>1</a:t>
            </a:r>
            <a:r>
              <a:rPr lang="zh-CN" altLang="en-US" sz="2000"/>
              <a:t>互感电压耦合功率：</a:t>
            </a:r>
          </a:p>
        </p:txBody>
      </p:sp>
      <p:sp>
        <p:nvSpPr>
          <p:cNvPr id="14388" name="Text Box 63"/>
          <p:cNvSpPr txBox="1">
            <a:spLocks noChangeArrowheads="1"/>
          </p:cNvSpPr>
          <p:nvPr/>
        </p:nvSpPr>
        <p:spPr bwMode="auto">
          <a:xfrm>
            <a:off x="755576" y="1846436"/>
            <a:ext cx="352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线圈</a:t>
            </a:r>
            <a:r>
              <a:rPr lang="en-US" altLang="zh-CN" sz="2000" dirty="0"/>
              <a:t>2</a:t>
            </a:r>
            <a:r>
              <a:rPr lang="zh-CN" altLang="en-US" sz="2000" dirty="0"/>
              <a:t>互感电压耦合功率：</a:t>
            </a:r>
          </a:p>
        </p:txBody>
      </p:sp>
      <p:sp>
        <p:nvSpPr>
          <p:cNvPr id="14389" name="Text Box 67"/>
          <p:cNvSpPr txBox="1">
            <a:spLocks noChangeArrowheads="1"/>
          </p:cNvSpPr>
          <p:nvPr/>
        </p:nvSpPr>
        <p:spPr bwMode="auto">
          <a:xfrm>
            <a:off x="683568" y="2636912"/>
            <a:ext cx="1008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假设：</a:t>
            </a:r>
          </a:p>
        </p:txBody>
      </p:sp>
      <p:graphicFrame>
        <p:nvGraphicFramePr>
          <p:cNvPr id="1439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158286"/>
              </p:ext>
            </p:extLst>
          </p:nvPr>
        </p:nvGraphicFramePr>
        <p:xfrm>
          <a:off x="1631379" y="2641959"/>
          <a:ext cx="3634632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9" name="Equation" r:id="rId10" imgW="2019240" imgH="241200" progId="Equation.DSMT4">
                  <p:embed/>
                </p:oleObj>
              </mc:Choice>
              <mc:Fallback>
                <p:oleObj name="Equation" r:id="rId10" imgW="2019240" imgH="241200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379" y="2641959"/>
                        <a:ext cx="3634632" cy="43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1" name="Object 7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88416476"/>
              </p:ext>
            </p:extLst>
          </p:nvPr>
        </p:nvGraphicFramePr>
        <p:xfrm>
          <a:off x="829056" y="3880184"/>
          <a:ext cx="4823064" cy="4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" name="Equation" r:id="rId12" imgW="2679480" imgH="241200" progId="Equation.DSMT4">
                  <p:embed/>
                </p:oleObj>
              </mc:Choice>
              <mc:Fallback>
                <p:oleObj name="Equation" r:id="rId12" imgW="2679480" imgH="24120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56" y="3880184"/>
                        <a:ext cx="4823064" cy="434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§10-3  </a:t>
            </a:r>
            <a:r>
              <a:rPr lang="zh-CN" altLang="en-US" dirty="0">
                <a:latin typeface="宋体" panose="02010600030101010101" pitchFamily="2" charset="-122"/>
              </a:rPr>
              <a:t>耦合电感的功率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03275" y="4509120"/>
            <a:ext cx="53285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lt"/>
              </a:rPr>
              <a:t>        与         互为共轭复数，实部同号，虚部异</a:t>
            </a:r>
            <a:r>
              <a:rPr lang="zh-CN" altLang="en-US" smtClean="0">
                <a:latin typeface="+mj-lt"/>
              </a:rPr>
              <a:t>号。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它们乘以</a:t>
            </a:r>
            <a:r>
              <a:rPr lang="en-US" altLang="zh-CN" dirty="0" smtClean="0">
                <a:latin typeface="+mj-lt"/>
              </a:rPr>
              <a:t>j</a:t>
            </a:r>
            <a:r>
              <a:rPr lang="zh-CN" altLang="en-US" dirty="0" smtClean="0">
                <a:latin typeface="+mj-lt"/>
              </a:rPr>
              <a:t>以后，虚部同号，实部异号。</a:t>
            </a:r>
            <a:endParaRPr lang="en-US" altLang="zh-CN" dirty="0">
              <a:latin typeface="+mj-lt"/>
            </a:endParaRPr>
          </a:p>
        </p:txBody>
      </p:sp>
      <p:graphicFrame>
        <p:nvGraphicFramePr>
          <p:cNvPr id="53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197135"/>
              </p:ext>
            </p:extLst>
          </p:nvPr>
        </p:nvGraphicFramePr>
        <p:xfrm>
          <a:off x="1595363" y="4525829"/>
          <a:ext cx="532980" cy="36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" name="Equation" r:id="rId14" imgW="355320" imgH="241200" progId="Equation.DSMT4">
                  <p:embed/>
                </p:oleObj>
              </mc:Choice>
              <mc:Fallback>
                <p:oleObj name="Equation" r:id="rId14" imgW="355320" imgH="241200" progId="Equation.DSMT4">
                  <p:embed/>
                  <p:pic>
                    <p:nvPicPr>
                      <p:cNvPr id="49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363" y="4525829"/>
                        <a:ext cx="532980" cy="36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12593"/>
              </p:ext>
            </p:extLst>
          </p:nvPr>
        </p:nvGraphicFramePr>
        <p:xfrm>
          <a:off x="867890" y="4509120"/>
          <a:ext cx="532980" cy="36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2" name="Equation" r:id="rId16" imgW="355320" imgH="241200" progId="Equation.DSMT4">
                  <p:embed/>
                </p:oleObj>
              </mc:Choice>
              <mc:Fallback>
                <p:oleObj name="Equation" r:id="rId16" imgW="355320" imgH="241200" progId="Equation.DSMT4">
                  <p:embed/>
                  <p:pic>
                    <p:nvPicPr>
                      <p:cNvPr id="5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890" y="4509120"/>
                        <a:ext cx="532980" cy="36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本框 55"/>
          <p:cNvSpPr txBox="1"/>
          <p:nvPr/>
        </p:nvSpPr>
        <p:spPr>
          <a:xfrm>
            <a:off x="803274" y="5538330"/>
            <a:ext cx="774816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latin typeface="+mj-lt"/>
              </a:rPr>
              <a:t>互感</a:t>
            </a:r>
            <a:r>
              <a:rPr lang="en-US" altLang="zh-CN" i="1" dirty="0" smtClean="0">
                <a:latin typeface="+mj-lt"/>
              </a:rPr>
              <a:t>M</a:t>
            </a:r>
            <a:r>
              <a:rPr lang="zh-CN" altLang="en-US" dirty="0" smtClean="0">
                <a:latin typeface="+mj-lt"/>
              </a:rPr>
              <a:t>的非能耗特性：耦合功率中的有功功率相互异号，表明有功功率从一个端口进入（正号，吸收），必须从另一个端口输出（负号，发出）。</a:t>
            </a:r>
            <a:endParaRPr lang="en-US" altLang="zh-CN" dirty="0" smtClean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+mj-lt"/>
              </a:rPr>
              <a:t>有功功率通过耦合电感的电磁场传播。</a:t>
            </a:r>
            <a:endParaRPr lang="en-US" altLang="zh-CN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5259591"/>
              </p:ext>
            </p:extLst>
          </p:nvPr>
        </p:nvGraphicFramePr>
        <p:xfrm>
          <a:off x="860425" y="3322240"/>
          <a:ext cx="40401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0" name="Equation" r:id="rId3" imgW="1942920" imgH="241200" progId="Equation.DSMT4">
                  <p:embed/>
                </p:oleObj>
              </mc:Choice>
              <mc:Fallback>
                <p:oleObj name="Equation" r:id="rId3" imgW="194292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3322240"/>
                        <a:ext cx="40401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149165498"/>
              </p:ext>
            </p:extLst>
          </p:nvPr>
        </p:nvGraphicFramePr>
        <p:xfrm>
          <a:off x="977900" y="1700213"/>
          <a:ext cx="34448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1" name="Equation" r:id="rId5" imgW="1688760" imgH="241200" progId="Equation.DSMT4">
                  <p:embed/>
                </p:oleObj>
              </mc:Choice>
              <mc:Fallback>
                <p:oleObj name="Equation" r:id="rId5" imgW="168876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700213"/>
                        <a:ext cx="34448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Rectangle 13"/>
          <p:cNvSpPr>
            <a:spLocks noChangeArrowheads="1"/>
          </p:cNvSpPr>
          <p:nvPr/>
        </p:nvSpPr>
        <p:spPr bwMode="auto">
          <a:xfrm rot="5400000">
            <a:off x="6875785" y="2853531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2" name="Freeform 14"/>
          <p:cNvSpPr>
            <a:spLocks/>
          </p:cNvSpPr>
          <p:nvPr/>
        </p:nvSpPr>
        <p:spPr bwMode="auto">
          <a:xfrm rot="5400000">
            <a:off x="6948810" y="2204243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3" name="Oval 15"/>
          <p:cNvSpPr>
            <a:spLocks noChangeArrowheads="1"/>
          </p:cNvSpPr>
          <p:nvPr/>
        </p:nvSpPr>
        <p:spPr bwMode="auto">
          <a:xfrm>
            <a:off x="6012185" y="1448594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4" name="Oval 16"/>
          <p:cNvSpPr>
            <a:spLocks noChangeArrowheads="1"/>
          </p:cNvSpPr>
          <p:nvPr/>
        </p:nvSpPr>
        <p:spPr bwMode="auto">
          <a:xfrm>
            <a:off x="6012185" y="3391694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5" name="Rectangle 17"/>
          <p:cNvSpPr>
            <a:spLocks noChangeArrowheads="1"/>
          </p:cNvSpPr>
          <p:nvPr/>
        </p:nvSpPr>
        <p:spPr bwMode="auto">
          <a:xfrm>
            <a:off x="7525072" y="2709069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6" name="Freeform 18"/>
          <p:cNvSpPr>
            <a:spLocks/>
          </p:cNvSpPr>
          <p:nvPr/>
        </p:nvSpPr>
        <p:spPr bwMode="auto">
          <a:xfrm rot="5400000">
            <a:off x="7452048" y="2204243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7" name="Text Box 19"/>
          <p:cNvSpPr txBox="1">
            <a:spLocks noChangeArrowheads="1"/>
          </p:cNvSpPr>
          <p:nvPr/>
        </p:nvSpPr>
        <p:spPr bwMode="auto">
          <a:xfrm>
            <a:off x="5364485" y="191690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5378" name="Text Box 20"/>
          <p:cNvSpPr txBox="1">
            <a:spLocks noChangeArrowheads="1"/>
          </p:cNvSpPr>
          <p:nvPr/>
        </p:nvSpPr>
        <p:spPr bwMode="auto">
          <a:xfrm>
            <a:off x="5435922" y="2709069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5379" name="Oval 21"/>
          <p:cNvSpPr>
            <a:spLocks noChangeArrowheads="1"/>
          </p:cNvSpPr>
          <p:nvPr/>
        </p:nvSpPr>
        <p:spPr bwMode="auto">
          <a:xfrm>
            <a:off x="7164710" y="1843881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0" name="Oval 22"/>
          <p:cNvSpPr>
            <a:spLocks noChangeArrowheads="1"/>
          </p:cNvSpPr>
          <p:nvPr/>
        </p:nvSpPr>
        <p:spPr bwMode="auto">
          <a:xfrm>
            <a:off x="7667947" y="1843881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1" name="Text Box 23"/>
          <p:cNvSpPr txBox="1">
            <a:spLocks noChangeArrowheads="1"/>
          </p:cNvSpPr>
          <p:nvPr/>
        </p:nvSpPr>
        <p:spPr bwMode="auto">
          <a:xfrm>
            <a:off x="6588447" y="2780506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5382" name="Text Box 24"/>
          <p:cNvSpPr txBox="1">
            <a:spLocks noChangeArrowheads="1"/>
          </p:cNvSpPr>
          <p:nvPr/>
        </p:nvSpPr>
        <p:spPr bwMode="auto">
          <a:xfrm>
            <a:off x="7740972" y="2709069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5383" name="Text Box 25"/>
          <p:cNvSpPr txBox="1">
            <a:spLocks noChangeArrowheads="1"/>
          </p:cNvSpPr>
          <p:nvPr/>
        </p:nvSpPr>
        <p:spPr bwMode="auto">
          <a:xfrm>
            <a:off x="6517010" y="205978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5384" name="Text Box 26"/>
          <p:cNvSpPr txBox="1">
            <a:spLocks noChangeArrowheads="1"/>
          </p:cNvSpPr>
          <p:nvPr/>
        </p:nvSpPr>
        <p:spPr bwMode="auto">
          <a:xfrm>
            <a:off x="7812410" y="2059781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5385" name="Line 27"/>
          <p:cNvSpPr>
            <a:spLocks noChangeShapeType="1"/>
          </p:cNvSpPr>
          <p:nvPr/>
        </p:nvSpPr>
        <p:spPr bwMode="auto">
          <a:xfrm>
            <a:off x="7093272" y="2493169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86" name="Line 28"/>
          <p:cNvSpPr>
            <a:spLocks noChangeShapeType="1"/>
          </p:cNvSpPr>
          <p:nvPr/>
        </p:nvSpPr>
        <p:spPr bwMode="auto">
          <a:xfrm>
            <a:off x="7596510" y="2493169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87" name="Line 29"/>
          <p:cNvSpPr>
            <a:spLocks noChangeShapeType="1"/>
          </p:cNvSpPr>
          <p:nvPr/>
        </p:nvSpPr>
        <p:spPr bwMode="auto">
          <a:xfrm flipV="1">
            <a:off x="7093272" y="1485106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88" name="Line 30"/>
          <p:cNvSpPr>
            <a:spLocks noChangeShapeType="1"/>
          </p:cNvSpPr>
          <p:nvPr/>
        </p:nvSpPr>
        <p:spPr bwMode="auto">
          <a:xfrm flipV="1">
            <a:off x="7596510" y="1485106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89" name="Line 31"/>
          <p:cNvSpPr>
            <a:spLocks noChangeShapeType="1"/>
          </p:cNvSpPr>
          <p:nvPr/>
        </p:nvSpPr>
        <p:spPr bwMode="auto">
          <a:xfrm flipH="1">
            <a:off x="6085210" y="1485106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90" name="Line 32"/>
          <p:cNvSpPr>
            <a:spLocks noChangeShapeType="1"/>
          </p:cNvSpPr>
          <p:nvPr/>
        </p:nvSpPr>
        <p:spPr bwMode="auto">
          <a:xfrm>
            <a:off x="7093272" y="314086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91" name="Line 33"/>
          <p:cNvSpPr>
            <a:spLocks noChangeShapeType="1"/>
          </p:cNvSpPr>
          <p:nvPr/>
        </p:nvSpPr>
        <p:spPr bwMode="auto">
          <a:xfrm>
            <a:off x="7596510" y="314086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92" name="Line 34"/>
          <p:cNvSpPr>
            <a:spLocks noChangeShapeType="1"/>
          </p:cNvSpPr>
          <p:nvPr/>
        </p:nvSpPr>
        <p:spPr bwMode="auto">
          <a:xfrm flipH="1">
            <a:off x="6085210" y="3428206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93" name="Line 36"/>
          <p:cNvSpPr>
            <a:spLocks noChangeShapeType="1"/>
          </p:cNvSpPr>
          <p:nvPr/>
        </p:nvSpPr>
        <p:spPr bwMode="auto">
          <a:xfrm flipH="1" flipV="1">
            <a:off x="8172772" y="1485106"/>
            <a:ext cx="2873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539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2195"/>
              </p:ext>
            </p:extLst>
          </p:nvPr>
        </p:nvGraphicFramePr>
        <p:xfrm>
          <a:off x="5148585" y="2420144"/>
          <a:ext cx="45561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2" name="Equation" r:id="rId7" imgW="203024" imgH="203024" progId="Equation.DSMT4">
                  <p:embed/>
                </p:oleObj>
              </mc:Choice>
              <mc:Fallback>
                <p:oleObj name="Equation" r:id="rId7" imgW="203024" imgH="203024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585" y="2420144"/>
                        <a:ext cx="45561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5" name="Line 38"/>
          <p:cNvSpPr>
            <a:spLocks noChangeShapeType="1"/>
          </p:cNvSpPr>
          <p:nvPr/>
        </p:nvSpPr>
        <p:spPr bwMode="auto">
          <a:xfrm>
            <a:off x="6372547" y="1485106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539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57934"/>
              </p:ext>
            </p:extLst>
          </p:nvPr>
        </p:nvGraphicFramePr>
        <p:xfrm>
          <a:off x="8101335" y="1052736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3" name="Equation" r:id="rId9" imgW="152334" imgH="241195" progId="Equation.DSMT4">
                  <p:embed/>
                </p:oleObj>
              </mc:Choice>
              <mc:Fallback>
                <p:oleObj name="Equation" r:id="rId9" imgW="152334" imgH="24119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335" y="1052736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405833"/>
              </p:ext>
            </p:extLst>
          </p:nvPr>
        </p:nvGraphicFramePr>
        <p:xfrm>
          <a:off x="6517010" y="1052736"/>
          <a:ext cx="3127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4" name="Equation" r:id="rId11" imgW="139639" imgH="241195" progId="Equation.DSMT4">
                  <p:embed/>
                </p:oleObj>
              </mc:Choice>
              <mc:Fallback>
                <p:oleObj name="Equation" r:id="rId11" imgW="139639" imgH="241195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010" y="1052736"/>
                        <a:ext cx="3127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08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781086"/>
              </p:ext>
            </p:extLst>
          </p:nvPr>
        </p:nvGraphicFramePr>
        <p:xfrm>
          <a:off x="1547738" y="4731097"/>
          <a:ext cx="215106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5" name="Equation" r:id="rId13" imgW="1054100" imgH="241300" progId="Equation.DSMT4">
                  <p:embed/>
                </p:oleObj>
              </mc:Choice>
              <mc:Fallback>
                <p:oleObj name="Equation" r:id="rId13" imgW="1054100" imgH="2413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738" y="4731097"/>
                        <a:ext cx="2151063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009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641612"/>
              </p:ext>
            </p:extLst>
          </p:nvPr>
        </p:nvGraphicFramePr>
        <p:xfrm>
          <a:off x="1547738" y="5378797"/>
          <a:ext cx="2124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6" name="Equation" r:id="rId15" imgW="1028254" imgH="241195" progId="Equation.DSMT4">
                  <p:embed/>
                </p:oleObj>
              </mc:Choice>
              <mc:Fallback>
                <p:oleObj name="Equation" r:id="rId15" imgW="1028254" imgH="241195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738" y="5378797"/>
                        <a:ext cx="21240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0" name="Rectangle 77"/>
          <p:cNvSpPr>
            <a:spLocks noChangeArrowheads="1"/>
          </p:cNvSpPr>
          <p:nvPr/>
        </p:nvSpPr>
        <p:spPr bwMode="auto">
          <a:xfrm>
            <a:off x="8676010" y="2275681"/>
            <a:ext cx="144462" cy="5762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401" name="Line 78"/>
          <p:cNvSpPr>
            <a:spLocks noChangeShapeType="1"/>
          </p:cNvSpPr>
          <p:nvPr/>
        </p:nvSpPr>
        <p:spPr bwMode="auto">
          <a:xfrm>
            <a:off x="7596510" y="3428206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2" name="Line 79"/>
          <p:cNvSpPr>
            <a:spLocks noChangeShapeType="1"/>
          </p:cNvSpPr>
          <p:nvPr/>
        </p:nvSpPr>
        <p:spPr bwMode="auto">
          <a:xfrm flipV="1">
            <a:off x="8749035" y="2851944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3" name="Line 80"/>
          <p:cNvSpPr>
            <a:spLocks noChangeShapeType="1"/>
          </p:cNvSpPr>
          <p:nvPr/>
        </p:nvSpPr>
        <p:spPr bwMode="auto">
          <a:xfrm flipV="1">
            <a:off x="8749035" y="1485106"/>
            <a:ext cx="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4" name="Line 81"/>
          <p:cNvSpPr>
            <a:spLocks noChangeShapeType="1"/>
          </p:cNvSpPr>
          <p:nvPr/>
        </p:nvSpPr>
        <p:spPr bwMode="auto">
          <a:xfrm>
            <a:off x="7596510" y="1485106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5" name="Line 82"/>
          <p:cNvSpPr>
            <a:spLocks noChangeShapeType="1"/>
          </p:cNvSpPr>
          <p:nvPr/>
        </p:nvSpPr>
        <p:spPr bwMode="auto">
          <a:xfrm flipH="1">
            <a:off x="5796285" y="1485106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6" name="Line 83"/>
          <p:cNvSpPr>
            <a:spLocks noChangeShapeType="1"/>
          </p:cNvSpPr>
          <p:nvPr/>
        </p:nvSpPr>
        <p:spPr bwMode="auto">
          <a:xfrm>
            <a:off x="5796285" y="1485106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7" name="Line 84"/>
          <p:cNvSpPr>
            <a:spLocks noChangeShapeType="1"/>
          </p:cNvSpPr>
          <p:nvPr/>
        </p:nvSpPr>
        <p:spPr bwMode="auto">
          <a:xfrm flipH="1">
            <a:off x="5796285" y="3428206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408" name="Oval 85"/>
          <p:cNvSpPr>
            <a:spLocks noChangeArrowheads="1"/>
          </p:cNvSpPr>
          <p:nvPr/>
        </p:nvSpPr>
        <p:spPr bwMode="auto">
          <a:xfrm>
            <a:off x="5580385" y="2275681"/>
            <a:ext cx="431800" cy="433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409" name="Text Box 87"/>
          <p:cNvSpPr txBox="1">
            <a:spLocks noChangeArrowheads="1"/>
          </p:cNvSpPr>
          <p:nvPr/>
        </p:nvSpPr>
        <p:spPr bwMode="auto">
          <a:xfrm>
            <a:off x="539552" y="1124744"/>
            <a:ext cx="4778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一次</a:t>
            </a:r>
            <a:r>
              <a:rPr lang="zh-CN" altLang="en-US" sz="2400" dirty="0" smtClean="0"/>
              <a:t>回路</a:t>
            </a:r>
            <a:r>
              <a:rPr lang="zh-CN" altLang="en-US" sz="2400" dirty="0"/>
              <a:t>（</a:t>
            </a:r>
            <a:r>
              <a:rPr lang="zh-CN" altLang="en-US" sz="2000" dirty="0"/>
              <a:t>原边</a:t>
            </a:r>
            <a:r>
              <a:rPr lang="zh-CN" altLang="en-US" sz="2000" dirty="0" smtClean="0"/>
              <a:t>回路、初级回路</a:t>
            </a:r>
            <a:r>
              <a:rPr lang="zh-CN" altLang="en-US" sz="2400" dirty="0" smtClean="0"/>
              <a:t>）：</a:t>
            </a:r>
            <a:endParaRPr lang="zh-CN" altLang="en-US" sz="2400" dirty="0"/>
          </a:p>
        </p:txBody>
      </p:sp>
      <p:sp>
        <p:nvSpPr>
          <p:cNvPr id="15410" name="Text Box 88"/>
          <p:cNvSpPr txBox="1">
            <a:spLocks noChangeArrowheads="1"/>
          </p:cNvSpPr>
          <p:nvPr/>
        </p:nvSpPr>
        <p:spPr bwMode="auto">
          <a:xfrm>
            <a:off x="539553" y="2745183"/>
            <a:ext cx="5040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/>
              <a:t>二次回路（</a:t>
            </a:r>
            <a:r>
              <a:rPr lang="zh-CN" altLang="en-US" sz="2000" dirty="0" smtClean="0"/>
              <a:t>副</a:t>
            </a:r>
            <a:r>
              <a:rPr lang="zh-CN" altLang="en-US" sz="2000" dirty="0"/>
              <a:t>边</a:t>
            </a:r>
            <a:r>
              <a:rPr lang="zh-CN" altLang="en-US" sz="2000" dirty="0" smtClean="0"/>
              <a:t>回路、次级回路</a:t>
            </a:r>
            <a:r>
              <a:rPr lang="zh-CN" altLang="en-US" sz="2400" dirty="0" smtClean="0"/>
              <a:t>）：</a:t>
            </a:r>
            <a:endParaRPr lang="zh-CN" altLang="en-US" sz="2400" dirty="0"/>
          </a:p>
        </p:txBody>
      </p:sp>
      <p:sp>
        <p:nvSpPr>
          <p:cNvPr id="296025" name="Text Box 89"/>
          <p:cNvSpPr txBox="1">
            <a:spLocks noChangeArrowheads="1"/>
          </p:cNvSpPr>
          <p:nvPr/>
        </p:nvSpPr>
        <p:spPr bwMode="auto">
          <a:xfrm>
            <a:off x="900038" y="411780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令：</a:t>
            </a:r>
          </a:p>
        </p:txBody>
      </p:sp>
      <p:graphicFrame>
        <p:nvGraphicFramePr>
          <p:cNvPr id="296026" name="Object 9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23754058"/>
              </p:ext>
            </p:extLst>
          </p:nvPr>
        </p:nvGraphicFramePr>
        <p:xfrm>
          <a:off x="1649413" y="4154488"/>
          <a:ext cx="6551848" cy="42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7" name="Equation" r:id="rId17" imgW="3555720" imgH="228600" progId="Equation.DSMT4">
                  <p:embed/>
                </p:oleObj>
              </mc:Choice>
              <mc:Fallback>
                <p:oleObj name="Equation" r:id="rId17" imgW="3555720" imgH="228600" progId="Equation.DSMT4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4154488"/>
                        <a:ext cx="6551848" cy="42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13" name="Text Box 92"/>
          <p:cNvSpPr txBox="1">
            <a:spLocks noChangeArrowheads="1"/>
          </p:cNvSpPr>
          <p:nvPr/>
        </p:nvSpPr>
        <p:spPr bwMode="auto">
          <a:xfrm>
            <a:off x="8317235" y="2420144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L</a:t>
            </a: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§10-4  </a:t>
            </a:r>
            <a:r>
              <a:rPr lang="zh-CN" altLang="en-US" dirty="0">
                <a:latin typeface="宋体" panose="02010600030101010101" pitchFamily="2" charset="-122"/>
              </a:rPr>
              <a:t>变压器原理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0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988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71470445"/>
              </p:ext>
            </p:extLst>
          </p:nvPr>
        </p:nvGraphicFramePr>
        <p:xfrm>
          <a:off x="827088" y="3573016"/>
          <a:ext cx="4249737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6" name="Equation" r:id="rId3" imgW="2158920" imgH="1180800" progId="Equation.DSMT4">
                  <p:embed/>
                </p:oleObj>
              </mc:Choice>
              <mc:Fallback>
                <p:oleObj name="Equation" r:id="rId3" imgW="2158920" imgH="1180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573016"/>
                        <a:ext cx="4249737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5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93229088"/>
              </p:ext>
            </p:extLst>
          </p:nvPr>
        </p:nvGraphicFramePr>
        <p:xfrm>
          <a:off x="3348038" y="1772791"/>
          <a:ext cx="1655762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7" name="Equation" r:id="rId5" imgW="774364" imgH="685502" progId="Equation.DSMT4">
                  <p:embed/>
                </p:oleObj>
              </mc:Choice>
              <mc:Fallback>
                <p:oleObj name="Equation" r:id="rId5" imgW="774364" imgH="685502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772791"/>
                        <a:ext cx="1655762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498445513"/>
              </p:ext>
            </p:extLst>
          </p:nvPr>
        </p:nvGraphicFramePr>
        <p:xfrm>
          <a:off x="5435600" y="4581078"/>
          <a:ext cx="358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8" name="Equation" r:id="rId7" imgW="203024" imgH="203024" progId="Equation.DSMT4">
                  <p:embed/>
                </p:oleObj>
              </mc:Choice>
              <mc:Fallback>
                <p:oleObj name="Equation" r:id="rId7" imgW="203024" imgH="203024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581078"/>
                        <a:ext cx="358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6659563" y="4652516"/>
            <a:ext cx="1296987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Arial" panose="020B0604020202020204" pitchFamily="34" charset="0"/>
              </a:rPr>
              <a:t>(</a:t>
            </a:r>
            <a:r>
              <a:rPr lang="el-GR" altLang="zh-CN">
                <a:cs typeface="Arial" panose="020B0604020202020204" pitchFamily="34" charset="0"/>
              </a:rPr>
              <a:t>ω</a:t>
            </a:r>
            <a:r>
              <a:rPr lang="en-US" altLang="zh-CN" i="1">
                <a:cs typeface="Arial" panose="020B0604020202020204" pitchFamily="34" charset="0"/>
              </a:rPr>
              <a:t>M</a:t>
            </a:r>
            <a:r>
              <a:rPr lang="en-US" altLang="zh-CN">
                <a:cs typeface="Arial" panose="020B0604020202020204" pitchFamily="34" charset="0"/>
              </a:rPr>
              <a:t>)</a:t>
            </a:r>
            <a:r>
              <a:rPr lang="en-US" altLang="zh-CN" baseline="30000">
                <a:cs typeface="Arial" panose="020B0604020202020204" pitchFamily="34" charset="0"/>
              </a:rPr>
              <a:t>2</a:t>
            </a:r>
            <a:r>
              <a:rPr lang="en-US" altLang="zh-CN" i="1">
                <a:cs typeface="Arial" panose="020B0604020202020204" pitchFamily="34" charset="0"/>
              </a:rPr>
              <a:t>Y</a:t>
            </a:r>
            <a:r>
              <a:rPr lang="en-US" altLang="zh-CN" baseline="-25000">
                <a:cs typeface="Arial" panose="020B0604020202020204" pitchFamily="34" charset="0"/>
              </a:rPr>
              <a:t>22</a:t>
            </a:r>
            <a:endParaRPr lang="el-GR" altLang="zh-CN" baseline="-25000">
              <a:cs typeface="Arial" panose="020B0604020202020204" pitchFamily="34" charset="0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 rot="5400000">
            <a:off x="6875463" y="2853878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6" name="Freeform 12"/>
          <p:cNvSpPr>
            <a:spLocks/>
          </p:cNvSpPr>
          <p:nvPr/>
        </p:nvSpPr>
        <p:spPr bwMode="auto">
          <a:xfrm rot="5400000">
            <a:off x="6948488" y="220459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6011863" y="144894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6011863" y="339204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524750" y="2709416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00" name="Freeform 16"/>
          <p:cNvSpPr>
            <a:spLocks/>
          </p:cNvSpPr>
          <p:nvPr/>
        </p:nvSpPr>
        <p:spPr bwMode="auto">
          <a:xfrm rot="5400000">
            <a:off x="7451726" y="220459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364163" y="191725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5435600" y="270941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7164388" y="1844228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7667625" y="1844228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6588125" y="2780853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7740650" y="270941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6516688" y="206012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6408" name="Text Box 24"/>
          <p:cNvSpPr txBox="1">
            <a:spLocks noChangeArrowheads="1"/>
          </p:cNvSpPr>
          <p:nvPr/>
        </p:nvSpPr>
        <p:spPr bwMode="auto">
          <a:xfrm>
            <a:off x="7812088" y="206012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7092950" y="249351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7596188" y="249351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V="1">
            <a:off x="7092950" y="148545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V="1">
            <a:off x="7596188" y="148545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 flipH="1">
            <a:off x="6084888" y="148545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>
            <a:off x="7092950" y="314121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>
            <a:off x="7596188" y="314121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>
            <a:off x="6084888" y="342855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 flipV="1">
            <a:off x="8172450" y="1485453"/>
            <a:ext cx="2873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641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12502"/>
              </p:ext>
            </p:extLst>
          </p:nvPr>
        </p:nvGraphicFramePr>
        <p:xfrm>
          <a:off x="5148263" y="2493516"/>
          <a:ext cx="45561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9" name="Equation" r:id="rId9" imgW="203024" imgH="203024" progId="Equation.DSMT4">
                  <p:embed/>
                </p:oleObj>
              </mc:Choice>
              <mc:Fallback>
                <p:oleObj name="Equation" r:id="rId9" imgW="203024" imgH="203024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493516"/>
                        <a:ext cx="45561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9" name="Line 35"/>
          <p:cNvSpPr>
            <a:spLocks noChangeShapeType="1"/>
          </p:cNvSpPr>
          <p:nvPr/>
        </p:nvSpPr>
        <p:spPr bwMode="auto">
          <a:xfrm>
            <a:off x="6372225" y="1485453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642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121135"/>
              </p:ext>
            </p:extLst>
          </p:nvPr>
        </p:nvGraphicFramePr>
        <p:xfrm>
          <a:off x="8101013" y="1022821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0" name="Equation" r:id="rId10" imgW="152334" imgH="241195" progId="Equation.DSMT4">
                  <p:embed/>
                </p:oleObj>
              </mc:Choice>
              <mc:Fallback>
                <p:oleObj name="Equation" r:id="rId10" imgW="152334" imgH="241195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1022821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222160"/>
              </p:ext>
            </p:extLst>
          </p:nvPr>
        </p:nvGraphicFramePr>
        <p:xfrm>
          <a:off x="6443663" y="1022822"/>
          <a:ext cx="3127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1" name="Equation" r:id="rId12" imgW="139639" imgH="241195" progId="Equation.DSMT4">
                  <p:embed/>
                </p:oleObj>
              </mc:Choice>
              <mc:Fallback>
                <p:oleObj name="Equation" r:id="rId12" imgW="139639" imgH="24119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1022822"/>
                        <a:ext cx="3127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31977"/>
              </p:ext>
            </p:extLst>
          </p:nvPr>
        </p:nvGraphicFramePr>
        <p:xfrm>
          <a:off x="900113" y="1340991"/>
          <a:ext cx="21510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2" name="Equation" r:id="rId14" imgW="1054100" imgH="241300" progId="Equation.DSMT4">
                  <p:embed/>
                </p:oleObj>
              </mc:Choice>
              <mc:Fallback>
                <p:oleObj name="Equation" r:id="rId14" imgW="1054100" imgH="2413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0991"/>
                        <a:ext cx="21510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201156"/>
              </p:ext>
            </p:extLst>
          </p:nvPr>
        </p:nvGraphicFramePr>
        <p:xfrm>
          <a:off x="900113" y="1988691"/>
          <a:ext cx="2124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3" name="Equation" r:id="rId16" imgW="1028254" imgH="241195" progId="Equation.DSMT4">
                  <p:embed/>
                </p:oleObj>
              </mc:Choice>
              <mc:Fallback>
                <p:oleObj name="Equation" r:id="rId16" imgW="1028254" imgH="24119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88691"/>
                        <a:ext cx="21240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24" name="Rectangle 40"/>
          <p:cNvSpPr>
            <a:spLocks noChangeArrowheads="1"/>
          </p:cNvSpPr>
          <p:nvPr/>
        </p:nvSpPr>
        <p:spPr bwMode="auto">
          <a:xfrm>
            <a:off x="8675688" y="2276028"/>
            <a:ext cx="144462" cy="5762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7596188" y="342855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V="1">
            <a:off x="8748713" y="2852291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V="1">
            <a:off x="8748713" y="1485453"/>
            <a:ext cx="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7596188" y="148545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 flipH="1">
            <a:off x="5795963" y="148545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5795963" y="1485453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1" name="Line 47"/>
          <p:cNvSpPr>
            <a:spLocks noChangeShapeType="1"/>
          </p:cNvSpPr>
          <p:nvPr/>
        </p:nvSpPr>
        <p:spPr bwMode="auto">
          <a:xfrm flipH="1">
            <a:off x="5795963" y="342855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5580063" y="2276028"/>
            <a:ext cx="431800" cy="433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33" name="AutoShape 58"/>
          <p:cNvSpPr>
            <a:spLocks noChangeArrowheads="1"/>
          </p:cNvSpPr>
          <p:nvPr/>
        </p:nvSpPr>
        <p:spPr bwMode="auto">
          <a:xfrm>
            <a:off x="3059113" y="2060128"/>
            <a:ext cx="250825" cy="287338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34" name="Rectangle 59"/>
          <p:cNvSpPr>
            <a:spLocks noChangeArrowheads="1"/>
          </p:cNvSpPr>
          <p:nvPr/>
        </p:nvSpPr>
        <p:spPr bwMode="auto">
          <a:xfrm>
            <a:off x="6804025" y="3860353"/>
            <a:ext cx="647700" cy="2174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35" name="Rectangle 60"/>
          <p:cNvSpPr>
            <a:spLocks noChangeArrowheads="1"/>
          </p:cNvSpPr>
          <p:nvPr/>
        </p:nvSpPr>
        <p:spPr bwMode="auto">
          <a:xfrm>
            <a:off x="7885113" y="4509641"/>
            <a:ext cx="431800" cy="5032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36" name="Line 61"/>
          <p:cNvSpPr>
            <a:spLocks noChangeShapeType="1"/>
          </p:cNvSpPr>
          <p:nvPr/>
        </p:nvSpPr>
        <p:spPr bwMode="auto">
          <a:xfrm>
            <a:off x="7451725" y="3933378"/>
            <a:ext cx="649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7" name="Line 62"/>
          <p:cNvSpPr>
            <a:spLocks noChangeShapeType="1"/>
          </p:cNvSpPr>
          <p:nvPr/>
        </p:nvSpPr>
        <p:spPr bwMode="auto">
          <a:xfrm flipH="1">
            <a:off x="6011863" y="393337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8" name="Line 63"/>
          <p:cNvSpPr>
            <a:spLocks noChangeShapeType="1"/>
          </p:cNvSpPr>
          <p:nvPr/>
        </p:nvSpPr>
        <p:spPr bwMode="auto">
          <a:xfrm>
            <a:off x="6011863" y="3933378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39" name="Line 64"/>
          <p:cNvSpPr>
            <a:spLocks noChangeShapeType="1"/>
          </p:cNvSpPr>
          <p:nvPr/>
        </p:nvSpPr>
        <p:spPr bwMode="auto">
          <a:xfrm>
            <a:off x="6011863" y="5517703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40" name="Line 65"/>
          <p:cNvSpPr>
            <a:spLocks noChangeShapeType="1"/>
          </p:cNvSpPr>
          <p:nvPr/>
        </p:nvSpPr>
        <p:spPr bwMode="auto">
          <a:xfrm>
            <a:off x="8101013" y="3933378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41" name="Line 66"/>
          <p:cNvSpPr>
            <a:spLocks noChangeShapeType="1"/>
          </p:cNvSpPr>
          <p:nvPr/>
        </p:nvSpPr>
        <p:spPr bwMode="auto">
          <a:xfrm flipV="1">
            <a:off x="8101013" y="501287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42" name="Oval 67"/>
          <p:cNvSpPr>
            <a:spLocks noChangeArrowheads="1"/>
          </p:cNvSpPr>
          <p:nvPr/>
        </p:nvSpPr>
        <p:spPr bwMode="auto">
          <a:xfrm>
            <a:off x="5795963" y="4509641"/>
            <a:ext cx="431800" cy="4318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43" name="AutoShape 68"/>
          <p:cNvSpPr>
            <a:spLocks/>
          </p:cNvSpPr>
          <p:nvPr/>
        </p:nvSpPr>
        <p:spPr bwMode="auto">
          <a:xfrm>
            <a:off x="684213" y="1340991"/>
            <a:ext cx="71437" cy="1079500"/>
          </a:xfrm>
          <a:prstGeom prst="leftBrace">
            <a:avLst>
              <a:gd name="adj1" fmla="val 1259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44" name="Text Box 69"/>
          <p:cNvSpPr txBox="1">
            <a:spLocks noChangeArrowheads="1"/>
          </p:cNvSpPr>
          <p:nvPr/>
        </p:nvSpPr>
        <p:spPr bwMode="auto">
          <a:xfrm>
            <a:off x="6227763" y="5589141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一次等效电路</a:t>
            </a:r>
            <a:endParaRPr lang="zh-CN" altLang="en-US" dirty="0"/>
          </a:p>
        </p:txBody>
      </p:sp>
      <p:sp>
        <p:nvSpPr>
          <p:cNvPr id="16445" name="Text Box 70"/>
          <p:cNvSpPr txBox="1">
            <a:spLocks noChangeArrowheads="1"/>
          </p:cNvSpPr>
          <p:nvPr/>
        </p:nvSpPr>
        <p:spPr bwMode="auto">
          <a:xfrm>
            <a:off x="5508625" y="407625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6446" name="Text Box 71"/>
          <p:cNvSpPr txBox="1">
            <a:spLocks noChangeArrowheads="1"/>
          </p:cNvSpPr>
          <p:nvPr/>
        </p:nvSpPr>
        <p:spPr bwMode="auto">
          <a:xfrm>
            <a:off x="5580063" y="508590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graphicFrame>
        <p:nvGraphicFramePr>
          <p:cNvPr id="16447" name="Object 7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6908967"/>
              </p:ext>
            </p:extLst>
          </p:nvPr>
        </p:nvGraphicFramePr>
        <p:xfrm>
          <a:off x="6227763" y="3428553"/>
          <a:ext cx="3063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4" name="Equation" r:id="rId18" imgW="139639" imgH="241195" progId="Equation.DSMT4">
                  <p:embed/>
                </p:oleObj>
              </mc:Choice>
              <mc:Fallback>
                <p:oleObj name="Equation" r:id="rId18" imgW="139639" imgH="241195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428553"/>
                        <a:ext cx="3063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48" name="Line 76"/>
          <p:cNvSpPr>
            <a:spLocks noChangeShapeType="1"/>
          </p:cNvSpPr>
          <p:nvPr/>
        </p:nvSpPr>
        <p:spPr bwMode="auto">
          <a:xfrm>
            <a:off x="6084888" y="3933378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449" name="Text Box 77"/>
          <p:cNvSpPr txBox="1">
            <a:spLocks noChangeArrowheads="1"/>
          </p:cNvSpPr>
          <p:nvPr/>
        </p:nvSpPr>
        <p:spPr bwMode="auto">
          <a:xfrm>
            <a:off x="6804025" y="4149278"/>
            <a:ext cx="649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11</a:t>
            </a:r>
          </a:p>
        </p:txBody>
      </p:sp>
      <p:sp>
        <p:nvSpPr>
          <p:cNvPr id="16450" name="Text Box 79"/>
          <p:cNvSpPr txBox="1">
            <a:spLocks noChangeArrowheads="1"/>
          </p:cNvSpPr>
          <p:nvPr/>
        </p:nvSpPr>
        <p:spPr bwMode="auto">
          <a:xfrm>
            <a:off x="8316913" y="2420491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L</a:t>
            </a:r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§10-4  </a:t>
            </a:r>
            <a:r>
              <a:rPr lang="zh-CN" altLang="en-US" dirty="0">
                <a:latin typeface="宋体" panose="02010600030101010101" pitchFamily="2" charset="-122"/>
              </a:rPr>
              <a:t>变压器原理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  <p:graphicFrame>
        <p:nvGraphicFramePr>
          <p:cNvPr id="63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734634"/>
              </p:ext>
            </p:extLst>
          </p:nvPr>
        </p:nvGraphicFramePr>
        <p:xfrm>
          <a:off x="704850" y="6424613"/>
          <a:ext cx="70897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5" name="Equation" r:id="rId19" imgW="3848040" imgH="228600" progId="Equation.DSMT4">
                  <p:embed/>
                </p:oleObj>
              </mc:Choice>
              <mc:Fallback>
                <p:oleObj name="Equation" r:id="rId19" imgW="3848040" imgH="228600" progId="Equation.DSMT4">
                  <p:embed/>
                  <p:pic>
                    <p:nvPicPr>
                      <p:cNvPr id="296026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6424613"/>
                        <a:ext cx="70897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1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46728801"/>
              </p:ext>
            </p:extLst>
          </p:nvPr>
        </p:nvGraphicFramePr>
        <p:xfrm>
          <a:off x="765175" y="2564904"/>
          <a:ext cx="4587875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6" name="Equation" r:id="rId3" imgW="2857320" imgH="1854000" progId="Equation.DSMT4">
                  <p:embed/>
                </p:oleObj>
              </mc:Choice>
              <mc:Fallback>
                <p:oleObj name="Equation" r:id="rId3" imgW="2857320" imgH="1854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2564904"/>
                        <a:ext cx="4587875" cy="297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54666404"/>
              </p:ext>
            </p:extLst>
          </p:nvPr>
        </p:nvGraphicFramePr>
        <p:xfrm>
          <a:off x="3419475" y="1573163"/>
          <a:ext cx="165576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7" name="Equation" r:id="rId5" imgW="774364" imgH="431613" progId="Equation.DSMT4">
                  <p:embed/>
                </p:oleObj>
              </mc:Choice>
              <mc:Fallback>
                <p:oleObj name="Equation" r:id="rId5" imgW="774364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573163"/>
                        <a:ext cx="165576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369563072"/>
              </p:ext>
            </p:extLst>
          </p:nvPr>
        </p:nvGraphicFramePr>
        <p:xfrm>
          <a:off x="6019800" y="4668838"/>
          <a:ext cx="9921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8" name="Equation" r:id="rId7" imgW="647640" imgH="241200" progId="Equation.DSMT4">
                  <p:embed/>
                </p:oleObj>
              </mc:Choice>
              <mc:Fallback>
                <p:oleObj name="Equation" r:id="rId7" imgW="6476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668838"/>
                        <a:ext cx="99218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Rectangle 11"/>
          <p:cNvSpPr>
            <a:spLocks noChangeArrowheads="1"/>
          </p:cNvSpPr>
          <p:nvPr/>
        </p:nvSpPr>
        <p:spPr bwMode="auto">
          <a:xfrm rot="5400000">
            <a:off x="6875463" y="2941588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9" name="Freeform 12"/>
          <p:cNvSpPr>
            <a:spLocks/>
          </p:cNvSpPr>
          <p:nvPr/>
        </p:nvSpPr>
        <p:spPr bwMode="auto">
          <a:xfrm rot="5400000">
            <a:off x="6948488" y="229230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0" name="Oval 13"/>
          <p:cNvSpPr>
            <a:spLocks noChangeArrowheads="1"/>
          </p:cNvSpPr>
          <p:nvPr/>
        </p:nvSpPr>
        <p:spPr bwMode="auto">
          <a:xfrm>
            <a:off x="6011863" y="153665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1" name="Oval 14"/>
          <p:cNvSpPr>
            <a:spLocks noChangeArrowheads="1"/>
          </p:cNvSpPr>
          <p:nvPr/>
        </p:nvSpPr>
        <p:spPr bwMode="auto">
          <a:xfrm>
            <a:off x="6011863" y="347975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2" name="Rectangle 15"/>
          <p:cNvSpPr>
            <a:spLocks noChangeArrowheads="1"/>
          </p:cNvSpPr>
          <p:nvPr/>
        </p:nvSpPr>
        <p:spPr bwMode="auto">
          <a:xfrm>
            <a:off x="7524750" y="2797126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3" name="Freeform 16"/>
          <p:cNvSpPr>
            <a:spLocks/>
          </p:cNvSpPr>
          <p:nvPr/>
        </p:nvSpPr>
        <p:spPr bwMode="auto">
          <a:xfrm rot="5400000">
            <a:off x="7451726" y="229230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5364163" y="200496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+</a:t>
            </a:r>
          </a:p>
        </p:txBody>
      </p:sp>
      <p:sp>
        <p:nvSpPr>
          <p:cNvPr id="17425" name="Text Box 18"/>
          <p:cNvSpPr txBox="1">
            <a:spLocks noChangeArrowheads="1"/>
          </p:cNvSpPr>
          <p:nvPr/>
        </p:nvSpPr>
        <p:spPr bwMode="auto">
          <a:xfrm>
            <a:off x="5435600" y="279712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-</a:t>
            </a:r>
          </a:p>
        </p:txBody>
      </p:sp>
      <p:sp>
        <p:nvSpPr>
          <p:cNvPr id="17426" name="Oval 19"/>
          <p:cNvSpPr>
            <a:spLocks noChangeArrowheads="1"/>
          </p:cNvSpPr>
          <p:nvPr/>
        </p:nvSpPr>
        <p:spPr bwMode="auto">
          <a:xfrm>
            <a:off x="7164388" y="1931938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7" name="Oval 20"/>
          <p:cNvSpPr>
            <a:spLocks noChangeArrowheads="1"/>
          </p:cNvSpPr>
          <p:nvPr/>
        </p:nvSpPr>
        <p:spPr bwMode="auto">
          <a:xfrm>
            <a:off x="7667625" y="1931938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6588125" y="2868563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7429" name="Text Box 22"/>
          <p:cNvSpPr txBox="1">
            <a:spLocks noChangeArrowheads="1"/>
          </p:cNvSpPr>
          <p:nvPr/>
        </p:nvSpPr>
        <p:spPr bwMode="auto">
          <a:xfrm>
            <a:off x="7740650" y="279712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7430" name="Text Box 23"/>
          <p:cNvSpPr txBox="1">
            <a:spLocks noChangeArrowheads="1"/>
          </p:cNvSpPr>
          <p:nvPr/>
        </p:nvSpPr>
        <p:spPr bwMode="auto">
          <a:xfrm>
            <a:off x="6516688" y="214783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7431" name="Text Box 24"/>
          <p:cNvSpPr txBox="1">
            <a:spLocks noChangeArrowheads="1"/>
          </p:cNvSpPr>
          <p:nvPr/>
        </p:nvSpPr>
        <p:spPr bwMode="auto">
          <a:xfrm>
            <a:off x="7812088" y="2147838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7432" name="Line 25"/>
          <p:cNvSpPr>
            <a:spLocks noChangeShapeType="1"/>
          </p:cNvSpPr>
          <p:nvPr/>
        </p:nvSpPr>
        <p:spPr bwMode="auto">
          <a:xfrm>
            <a:off x="7092950" y="258122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3" name="Line 26"/>
          <p:cNvSpPr>
            <a:spLocks noChangeShapeType="1"/>
          </p:cNvSpPr>
          <p:nvPr/>
        </p:nvSpPr>
        <p:spPr bwMode="auto">
          <a:xfrm>
            <a:off x="7596188" y="258122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4" name="Line 27"/>
          <p:cNvSpPr>
            <a:spLocks noChangeShapeType="1"/>
          </p:cNvSpPr>
          <p:nvPr/>
        </p:nvSpPr>
        <p:spPr bwMode="auto">
          <a:xfrm flipV="1">
            <a:off x="7092950" y="157316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5" name="Line 28"/>
          <p:cNvSpPr>
            <a:spLocks noChangeShapeType="1"/>
          </p:cNvSpPr>
          <p:nvPr/>
        </p:nvSpPr>
        <p:spPr bwMode="auto">
          <a:xfrm flipV="1">
            <a:off x="7596188" y="1573163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6" name="Line 29"/>
          <p:cNvSpPr>
            <a:spLocks noChangeShapeType="1"/>
          </p:cNvSpPr>
          <p:nvPr/>
        </p:nvSpPr>
        <p:spPr bwMode="auto">
          <a:xfrm flipH="1">
            <a:off x="6084888" y="15731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7" name="Line 30"/>
          <p:cNvSpPr>
            <a:spLocks noChangeShapeType="1"/>
          </p:cNvSpPr>
          <p:nvPr/>
        </p:nvSpPr>
        <p:spPr bwMode="auto">
          <a:xfrm>
            <a:off x="7092950" y="322892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8" name="Line 31"/>
          <p:cNvSpPr>
            <a:spLocks noChangeShapeType="1"/>
          </p:cNvSpPr>
          <p:nvPr/>
        </p:nvSpPr>
        <p:spPr bwMode="auto">
          <a:xfrm>
            <a:off x="7596188" y="322892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39" name="Line 32"/>
          <p:cNvSpPr>
            <a:spLocks noChangeShapeType="1"/>
          </p:cNvSpPr>
          <p:nvPr/>
        </p:nvSpPr>
        <p:spPr bwMode="auto">
          <a:xfrm flipH="1">
            <a:off x="6084888" y="35162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40" name="Line 33"/>
          <p:cNvSpPr>
            <a:spLocks noChangeShapeType="1"/>
          </p:cNvSpPr>
          <p:nvPr/>
        </p:nvSpPr>
        <p:spPr bwMode="auto">
          <a:xfrm flipH="1" flipV="1">
            <a:off x="8172450" y="1573163"/>
            <a:ext cx="2873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744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673739"/>
              </p:ext>
            </p:extLst>
          </p:nvPr>
        </p:nvGraphicFramePr>
        <p:xfrm>
          <a:off x="5148263" y="2581226"/>
          <a:ext cx="45561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9" name="Equation" r:id="rId9" imgW="203024" imgH="203024" progId="Equation.DSMT4">
                  <p:embed/>
                </p:oleObj>
              </mc:Choice>
              <mc:Fallback>
                <p:oleObj name="Equation" r:id="rId9" imgW="203024" imgH="203024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581226"/>
                        <a:ext cx="45561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2" name="Line 35"/>
          <p:cNvSpPr>
            <a:spLocks noChangeShapeType="1"/>
          </p:cNvSpPr>
          <p:nvPr/>
        </p:nvSpPr>
        <p:spPr bwMode="auto">
          <a:xfrm>
            <a:off x="6372225" y="1573163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744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247112"/>
              </p:ext>
            </p:extLst>
          </p:nvPr>
        </p:nvGraphicFramePr>
        <p:xfrm>
          <a:off x="8101013" y="1124744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0" name="Equation" r:id="rId11" imgW="152334" imgH="241195" progId="Equation.DSMT4">
                  <p:embed/>
                </p:oleObj>
              </mc:Choice>
              <mc:Fallback>
                <p:oleObj name="Equation" r:id="rId11" imgW="152334" imgH="241195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1124744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352444"/>
              </p:ext>
            </p:extLst>
          </p:nvPr>
        </p:nvGraphicFramePr>
        <p:xfrm>
          <a:off x="6443663" y="1094830"/>
          <a:ext cx="3127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1" name="Equation" r:id="rId13" imgW="139639" imgH="241195" progId="Equation.DSMT4">
                  <p:embed/>
                </p:oleObj>
              </mc:Choice>
              <mc:Fallback>
                <p:oleObj name="Equation" r:id="rId13" imgW="139639" imgH="24119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1094830"/>
                        <a:ext cx="3127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5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087355"/>
              </p:ext>
            </p:extLst>
          </p:nvPr>
        </p:nvGraphicFramePr>
        <p:xfrm>
          <a:off x="900113" y="1139776"/>
          <a:ext cx="21510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2" name="Equation" r:id="rId15" imgW="1054100" imgH="241300" progId="Equation.DSMT4">
                  <p:embed/>
                </p:oleObj>
              </mc:Choice>
              <mc:Fallback>
                <p:oleObj name="Equation" r:id="rId15" imgW="1054100" imgH="2413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39776"/>
                        <a:ext cx="21510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6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167495"/>
              </p:ext>
            </p:extLst>
          </p:nvPr>
        </p:nvGraphicFramePr>
        <p:xfrm>
          <a:off x="900113" y="1716038"/>
          <a:ext cx="2124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3" name="Equation" r:id="rId17" imgW="1028254" imgH="241195" progId="Equation.DSMT4">
                  <p:embed/>
                </p:oleObj>
              </mc:Choice>
              <mc:Fallback>
                <p:oleObj name="Equation" r:id="rId17" imgW="1028254" imgH="24119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16038"/>
                        <a:ext cx="21240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7" name="Rectangle 40"/>
          <p:cNvSpPr>
            <a:spLocks noChangeArrowheads="1"/>
          </p:cNvSpPr>
          <p:nvPr/>
        </p:nvSpPr>
        <p:spPr bwMode="auto">
          <a:xfrm>
            <a:off x="8675688" y="2363738"/>
            <a:ext cx="144462" cy="5762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48" name="Line 41"/>
          <p:cNvSpPr>
            <a:spLocks noChangeShapeType="1"/>
          </p:cNvSpPr>
          <p:nvPr/>
        </p:nvSpPr>
        <p:spPr bwMode="auto">
          <a:xfrm>
            <a:off x="7596188" y="35162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49" name="Line 42"/>
          <p:cNvSpPr>
            <a:spLocks noChangeShapeType="1"/>
          </p:cNvSpPr>
          <p:nvPr/>
        </p:nvSpPr>
        <p:spPr bwMode="auto">
          <a:xfrm flipV="1">
            <a:off x="8748713" y="2940001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0" name="Line 43"/>
          <p:cNvSpPr>
            <a:spLocks noChangeShapeType="1"/>
          </p:cNvSpPr>
          <p:nvPr/>
        </p:nvSpPr>
        <p:spPr bwMode="auto">
          <a:xfrm flipV="1">
            <a:off x="8748713" y="1573163"/>
            <a:ext cx="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1" name="Line 44"/>
          <p:cNvSpPr>
            <a:spLocks noChangeShapeType="1"/>
          </p:cNvSpPr>
          <p:nvPr/>
        </p:nvSpPr>
        <p:spPr bwMode="auto">
          <a:xfrm>
            <a:off x="7596188" y="15731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2" name="Line 45"/>
          <p:cNvSpPr>
            <a:spLocks noChangeShapeType="1"/>
          </p:cNvSpPr>
          <p:nvPr/>
        </p:nvSpPr>
        <p:spPr bwMode="auto">
          <a:xfrm flipH="1">
            <a:off x="5795963" y="15731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3" name="Line 46"/>
          <p:cNvSpPr>
            <a:spLocks noChangeShapeType="1"/>
          </p:cNvSpPr>
          <p:nvPr/>
        </p:nvSpPr>
        <p:spPr bwMode="auto">
          <a:xfrm>
            <a:off x="5795963" y="1573163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4" name="Line 47"/>
          <p:cNvSpPr>
            <a:spLocks noChangeShapeType="1"/>
          </p:cNvSpPr>
          <p:nvPr/>
        </p:nvSpPr>
        <p:spPr bwMode="auto">
          <a:xfrm flipH="1">
            <a:off x="5795963" y="35162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5" name="Oval 48"/>
          <p:cNvSpPr>
            <a:spLocks noChangeArrowheads="1"/>
          </p:cNvSpPr>
          <p:nvPr/>
        </p:nvSpPr>
        <p:spPr bwMode="auto">
          <a:xfrm>
            <a:off x="5580063" y="2363738"/>
            <a:ext cx="431800" cy="4333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56" name="AutoShape 49"/>
          <p:cNvSpPr>
            <a:spLocks noChangeArrowheads="1"/>
          </p:cNvSpPr>
          <p:nvPr/>
        </p:nvSpPr>
        <p:spPr bwMode="auto">
          <a:xfrm>
            <a:off x="3132138" y="1860501"/>
            <a:ext cx="288925" cy="215900"/>
          </a:xfrm>
          <a:prstGeom prst="rightArrow">
            <a:avLst>
              <a:gd name="adj1" fmla="val 50000"/>
              <a:gd name="adj2" fmla="val 33456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57" name="Rectangle 50"/>
          <p:cNvSpPr>
            <a:spLocks noChangeArrowheads="1"/>
          </p:cNvSpPr>
          <p:nvPr/>
        </p:nvSpPr>
        <p:spPr bwMode="auto">
          <a:xfrm>
            <a:off x="6588174" y="3948063"/>
            <a:ext cx="647700" cy="2174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58" name="Rectangle 51"/>
          <p:cNvSpPr>
            <a:spLocks noChangeArrowheads="1"/>
          </p:cNvSpPr>
          <p:nvPr/>
        </p:nvSpPr>
        <p:spPr bwMode="auto">
          <a:xfrm>
            <a:off x="8316962" y="4597351"/>
            <a:ext cx="215900" cy="5032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59" name="Line 52"/>
          <p:cNvSpPr>
            <a:spLocks noChangeShapeType="1"/>
          </p:cNvSpPr>
          <p:nvPr/>
        </p:nvSpPr>
        <p:spPr bwMode="auto">
          <a:xfrm>
            <a:off x="7235874" y="4021088"/>
            <a:ext cx="649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0" name="Line 53"/>
          <p:cNvSpPr>
            <a:spLocks noChangeShapeType="1"/>
          </p:cNvSpPr>
          <p:nvPr/>
        </p:nvSpPr>
        <p:spPr bwMode="auto">
          <a:xfrm flipH="1">
            <a:off x="5796012" y="402108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1" name="Line 54"/>
          <p:cNvSpPr>
            <a:spLocks noChangeShapeType="1"/>
          </p:cNvSpPr>
          <p:nvPr/>
        </p:nvSpPr>
        <p:spPr bwMode="auto">
          <a:xfrm>
            <a:off x="5796012" y="4021088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2" name="Line 55"/>
          <p:cNvSpPr>
            <a:spLocks noChangeShapeType="1"/>
          </p:cNvSpPr>
          <p:nvPr/>
        </p:nvSpPr>
        <p:spPr bwMode="auto">
          <a:xfrm>
            <a:off x="5796012" y="5605413"/>
            <a:ext cx="2592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3" name="Line 56"/>
          <p:cNvSpPr>
            <a:spLocks noChangeShapeType="1"/>
          </p:cNvSpPr>
          <p:nvPr/>
        </p:nvSpPr>
        <p:spPr bwMode="auto">
          <a:xfrm>
            <a:off x="8388399" y="4021088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4" name="Line 57"/>
          <p:cNvSpPr>
            <a:spLocks noChangeShapeType="1"/>
          </p:cNvSpPr>
          <p:nvPr/>
        </p:nvSpPr>
        <p:spPr bwMode="auto">
          <a:xfrm flipV="1">
            <a:off x="8388399" y="510058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65" name="Oval 58"/>
          <p:cNvSpPr>
            <a:spLocks noChangeArrowheads="1"/>
          </p:cNvSpPr>
          <p:nvPr/>
        </p:nvSpPr>
        <p:spPr bwMode="auto">
          <a:xfrm>
            <a:off x="5580112" y="4597351"/>
            <a:ext cx="431800" cy="4318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66" name="AutoShape 59"/>
          <p:cNvSpPr>
            <a:spLocks/>
          </p:cNvSpPr>
          <p:nvPr/>
        </p:nvSpPr>
        <p:spPr bwMode="auto">
          <a:xfrm>
            <a:off x="755650" y="1139776"/>
            <a:ext cx="71438" cy="1079500"/>
          </a:xfrm>
          <a:prstGeom prst="leftBrace">
            <a:avLst>
              <a:gd name="adj1" fmla="val 1259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67" name="Text Box 60"/>
          <p:cNvSpPr txBox="1">
            <a:spLocks noChangeArrowheads="1"/>
          </p:cNvSpPr>
          <p:nvPr/>
        </p:nvSpPr>
        <p:spPr bwMode="auto">
          <a:xfrm>
            <a:off x="6011912" y="5676851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二次等效电路</a:t>
            </a:r>
            <a:endParaRPr lang="zh-CN" altLang="en-US" dirty="0"/>
          </a:p>
        </p:txBody>
      </p:sp>
      <p:sp>
        <p:nvSpPr>
          <p:cNvPr id="17468" name="Text Box 61"/>
          <p:cNvSpPr txBox="1">
            <a:spLocks noChangeArrowheads="1"/>
          </p:cNvSpPr>
          <p:nvPr/>
        </p:nvSpPr>
        <p:spPr bwMode="auto">
          <a:xfrm>
            <a:off x="5869037" y="416396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7469" name="Text Box 62"/>
          <p:cNvSpPr txBox="1">
            <a:spLocks noChangeArrowheads="1"/>
          </p:cNvSpPr>
          <p:nvPr/>
        </p:nvSpPr>
        <p:spPr bwMode="auto">
          <a:xfrm>
            <a:off x="5869037" y="502915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graphicFrame>
        <p:nvGraphicFramePr>
          <p:cNvPr id="17470" name="Object 63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0034592"/>
              </p:ext>
            </p:extLst>
          </p:nvPr>
        </p:nvGraphicFramePr>
        <p:xfrm>
          <a:off x="7596237" y="3516263"/>
          <a:ext cx="306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4" name="Equation" r:id="rId19" imgW="152334" imgH="241195" progId="Equation.DSMT4">
                  <p:embed/>
                </p:oleObj>
              </mc:Choice>
              <mc:Fallback>
                <p:oleObj name="Equation" r:id="rId19" imgW="152334" imgH="241195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237" y="3516263"/>
                        <a:ext cx="3063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71" name="Line 64"/>
          <p:cNvSpPr>
            <a:spLocks noChangeShapeType="1"/>
          </p:cNvSpPr>
          <p:nvPr/>
        </p:nvSpPr>
        <p:spPr bwMode="auto">
          <a:xfrm flipH="1">
            <a:off x="7524799" y="40210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72" name="Text Box 65"/>
          <p:cNvSpPr txBox="1">
            <a:spLocks noChangeArrowheads="1"/>
          </p:cNvSpPr>
          <p:nvPr/>
        </p:nvSpPr>
        <p:spPr bwMode="auto">
          <a:xfrm>
            <a:off x="6588174" y="4236988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Zeq</a:t>
            </a:r>
            <a:endParaRPr lang="en-US" altLang="zh-CN" baseline="-25000"/>
          </a:p>
        </p:txBody>
      </p:sp>
      <p:sp>
        <p:nvSpPr>
          <p:cNvPr id="17473" name="Text Box 67"/>
          <p:cNvSpPr txBox="1">
            <a:spLocks noChangeArrowheads="1"/>
          </p:cNvSpPr>
          <p:nvPr/>
        </p:nvSpPr>
        <p:spPr bwMode="auto">
          <a:xfrm>
            <a:off x="7956599" y="4668788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L</a:t>
            </a:r>
          </a:p>
        </p:txBody>
      </p:sp>
      <p:sp>
        <p:nvSpPr>
          <p:cNvPr id="17474" name="Text Box 68"/>
          <p:cNvSpPr txBox="1">
            <a:spLocks noChangeArrowheads="1"/>
          </p:cNvSpPr>
          <p:nvPr/>
        </p:nvSpPr>
        <p:spPr bwMode="auto">
          <a:xfrm>
            <a:off x="8316913" y="2508201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L</a:t>
            </a:r>
          </a:p>
        </p:txBody>
      </p:sp>
      <p:sp>
        <p:nvSpPr>
          <p:cNvPr id="68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§10-4  </a:t>
            </a:r>
            <a:r>
              <a:rPr lang="zh-CN" altLang="en-US" dirty="0">
                <a:latin typeface="宋体" panose="02010600030101010101" pitchFamily="2" charset="-122"/>
              </a:rPr>
              <a:t>变压器原理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  <p:graphicFrame>
        <p:nvGraphicFramePr>
          <p:cNvPr id="63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615318"/>
              </p:ext>
            </p:extLst>
          </p:nvPr>
        </p:nvGraphicFramePr>
        <p:xfrm>
          <a:off x="8589963" y="4603750"/>
          <a:ext cx="48418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5" name="Equation" r:id="rId21" imgW="215640" imgH="203040" progId="Equation.DSMT4">
                  <p:embed/>
                </p:oleObj>
              </mc:Choice>
              <mc:Fallback>
                <p:oleObj name="Equation" r:id="rId21" imgW="215640" imgH="203040" progId="Equation.DSMT4">
                  <p:embed/>
                  <p:pic>
                    <p:nvPicPr>
                      <p:cNvPr id="17441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9963" y="4603750"/>
                        <a:ext cx="484187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8496300" y="4104433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+</a:t>
            </a:r>
          </a:p>
        </p:txBody>
      </p:sp>
      <p:sp>
        <p:nvSpPr>
          <p:cNvPr id="65" name="Text Box 18"/>
          <p:cNvSpPr txBox="1">
            <a:spLocks noChangeArrowheads="1"/>
          </p:cNvSpPr>
          <p:nvPr/>
        </p:nvSpPr>
        <p:spPr bwMode="auto">
          <a:xfrm>
            <a:off x="8570912" y="505772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-</a:t>
            </a:r>
          </a:p>
        </p:txBody>
      </p:sp>
      <p:graphicFrame>
        <p:nvGraphicFramePr>
          <p:cNvPr id="66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067651"/>
              </p:ext>
            </p:extLst>
          </p:nvPr>
        </p:nvGraphicFramePr>
        <p:xfrm>
          <a:off x="704850" y="6424613"/>
          <a:ext cx="70897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6" name="Equation" r:id="rId23" imgW="3848040" imgH="228600" progId="Equation.DSMT4">
                  <p:embed/>
                </p:oleObj>
              </mc:Choice>
              <mc:Fallback>
                <p:oleObj name="Equation" r:id="rId23" imgW="3848040" imgH="228600" progId="Equation.DSMT4">
                  <p:embed/>
                  <p:pic>
                    <p:nvPicPr>
                      <p:cNvPr id="63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6424613"/>
                        <a:ext cx="70897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684927"/>
              </p:ext>
            </p:extLst>
          </p:nvPr>
        </p:nvGraphicFramePr>
        <p:xfrm>
          <a:off x="1115616" y="5642223"/>
          <a:ext cx="291465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7" name="Equation" r:id="rId25" imgW="1815840" imgH="253800" progId="Equation.DSMT4">
                  <p:embed/>
                </p:oleObj>
              </mc:Choice>
              <mc:Fallback>
                <p:oleObj name="Equation" r:id="rId25" imgW="1815840" imgH="253800" progId="Equation.DSMT4">
                  <p:embed/>
                  <p:pic>
                    <p:nvPicPr>
                      <p:cNvPr id="174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642223"/>
                        <a:ext cx="291465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60"/>
          <p:cNvSpPr txBox="1">
            <a:spLocks noChangeArrowheads="1"/>
          </p:cNvSpPr>
          <p:nvPr/>
        </p:nvSpPr>
        <p:spPr bwMode="auto">
          <a:xfrm>
            <a:off x="611535" y="5642223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式中，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Freeform 11"/>
          <p:cNvSpPr>
            <a:spLocks/>
          </p:cNvSpPr>
          <p:nvPr/>
        </p:nvSpPr>
        <p:spPr bwMode="auto">
          <a:xfrm rot="5400000">
            <a:off x="6517184" y="2492275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9" name="Oval 12"/>
          <p:cNvSpPr>
            <a:spLocks noChangeArrowheads="1"/>
          </p:cNvSpPr>
          <p:nvPr/>
        </p:nvSpPr>
        <p:spPr bwMode="auto">
          <a:xfrm>
            <a:off x="5580559" y="1736626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0" name="Oval 13"/>
          <p:cNvSpPr>
            <a:spLocks noChangeArrowheads="1"/>
          </p:cNvSpPr>
          <p:nvPr/>
        </p:nvSpPr>
        <p:spPr bwMode="auto">
          <a:xfrm>
            <a:off x="5580559" y="3679726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1" name="Freeform 15"/>
          <p:cNvSpPr>
            <a:spLocks/>
          </p:cNvSpPr>
          <p:nvPr/>
        </p:nvSpPr>
        <p:spPr bwMode="auto">
          <a:xfrm rot="5400000">
            <a:off x="7020422" y="2492275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Text Box 16"/>
          <p:cNvSpPr txBox="1">
            <a:spLocks noChangeArrowheads="1"/>
          </p:cNvSpPr>
          <p:nvPr/>
        </p:nvSpPr>
        <p:spPr bwMode="auto">
          <a:xfrm>
            <a:off x="5364659" y="1773138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8443" name="Text Box 17"/>
          <p:cNvSpPr txBox="1">
            <a:spLocks noChangeArrowheads="1"/>
          </p:cNvSpPr>
          <p:nvPr/>
        </p:nvSpPr>
        <p:spPr bwMode="auto">
          <a:xfrm>
            <a:off x="5436096" y="3213001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8444" name="Oval 18"/>
          <p:cNvSpPr>
            <a:spLocks noChangeArrowheads="1"/>
          </p:cNvSpPr>
          <p:nvPr/>
        </p:nvSpPr>
        <p:spPr bwMode="auto">
          <a:xfrm>
            <a:off x="6733084" y="2131913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5" name="Oval 19"/>
          <p:cNvSpPr>
            <a:spLocks noChangeArrowheads="1"/>
          </p:cNvSpPr>
          <p:nvPr/>
        </p:nvSpPr>
        <p:spPr bwMode="auto">
          <a:xfrm>
            <a:off x="7236321" y="2131913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6" name="Text Box 22"/>
          <p:cNvSpPr txBox="1">
            <a:spLocks noChangeArrowheads="1"/>
          </p:cNvSpPr>
          <p:nvPr/>
        </p:nvSpPr>
        <p:spPr bwMode="auto">
          <a:xfrm>
            <a:off x="6085384" y="2347813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8447" name="Text Box 23"/>
          <p:cNvSpPr txBox="1">
            <a:spLocks noChangeArrowheads="1"/>
          </p:cNvSpPr>
          <p:nvPr/>
        </p:nvSpPr>
        <p:spPr bwMode="auto">
          <a:xfrm>
            <a:off x="7380784" y="2347813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8448" name="Line 24"/>
          <p:cNvSpPr>
            <a:spLocks noChangeShapeType="1"/>
          </p:cNvSpPr>
          <p:nvPr/>
        </p:nvSpPr>
        <p:spPr bwMode="auto">
          <a:xfrm>
            <a:off x="6661646" y="2781201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49" name="Line 25"/>
          <p:cNvSpPr>
            <a:spLocks noChangeShapeType="1"/>
          </p:cNvSpPr>
          <p:nvPr/>
        </p:nvSpPr>
        <p:spPr bwMode="auto">
          <a:xfrm>
            <a:off x="7164884" y="2781201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0" name="Line 26"/>
          <p:cNvSpPr>
            <a:spLocks noChangeShapeType="1"/>
          </p:cNvSpPr>
          <p:nvPr/>
        </p:nvSpPr>
        <p:spPr bwMode="auto">
          <a:xfrm flipV="1">
            <a:off x="6661646" y="1773138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1" name="Line 27"/>
          <p:cNvSpPr>
            <a:spLocks noChangeShapeType="1"/>
          </p:cNvSpPr>
          <p:nvPr/>
        </p:nvSpPr>
        <p:spPr bwMode="auto">
          <a:xfrm flipV="1">
            <a:off x="7164884" y="1773138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2" name="Line 28"/>
          <p:cNvSpPr>
            <a:spLocks noChangeShapeType="1"/>
          </p:cNvSpPr>
          <p:nvPr/>
        </p:nvSpPr>
        <p:spPr bwMode="auto">
          <a:xfrm flipH="1">
            <a:off x="5653584" y="1773138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3" name="Line 29"/>
          <p:cNvSpPr>
            <a:spLocks noChangeShapeType="1"/>
          </p:cNvSpPr>
          <p:nvPr/>
        </p:nvSpPr>
        <p:spPr bwMode="auto">
          <a:xfrm>
            <a:off x="6661646" y="3428901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4" name="Line 30"/>
          <p:cNvSpPr>
            <a:spLocks noChangeShapeType="1"/>
          </p:cNvSpPr>
          <p:nvPr/>
        </p:nvSpPr>
        <p:spPr bwMode="auto">
          <a:xfrm>
            <a:off x="7164884" y="2924076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5" name="Line 31"/>
          <p:cNvSpPr>
            <a:spLocks noChangeShapeType="1"/>
          </p:cNvSpPr>
          <p:nvPr/>
        </p:nvSpPr>
        <p:spPr bwMode="auto">
          <a:xfrm flipH="1">
            <a:off x="5653584" y="3716238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6" name="Line 32"/>
          <p:cNvSpPr>
            <a:spLocks noChangeShapeType="1"/>
          </p:cNvSpPr>
          <p:nvPr/>
        </p:nvSpPr>
        <p:spPr bwMode="auto">
          <a:xfrm flipH="1" flipV="1">
            <a:off x="7596684" y="1773138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7" name="Line 34"/>
          <p:cNvSpPr>
            <a:spLocks noChangeShapeType="1"/>
          </p:cNvSpPr>
          <p:nvPr/>
        </p:nvSpPr>
        <p:spPr bwMode="auto">
          <a:xfrm>
            <a:off x="5940921" y="17731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8" name="Line 40"/>
          <p:cNvSpPr>
            <a:spLocks noChangeShapeType="1"/>
          </p:cNvSpPr>
          <p:nvPr/>
        </p:nvSpPr>
        <p:spPr bwMode="auto">
          <a:xfrm>
            <a:off x="7164884" y="37162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59" name="Line 43"/>
          <p:cNvSpPr>
            <a:spLocks noChangeShapeType="1"/>
          </p:cNvSpPr>
          <p:nvPr/>
        </p:nvSpPr>
        <p:spPr bwMode="auto">
          <a:xfrm>
            <a:off x="7164884" y="17731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60" name="Text Box 60"/>
          <p:cNvSpPr txBox="1">
            <a:spLocks noChangeArrowheads="1"/>
          </p:cNvSpPr>
          <p:nvPr/>
        </p:nvSpPr>
        <p:spPr bwMode="auto">
          <a:xfrm>
            <a:off x="7957046" y="184457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8461" name="Text Box 61"/>
          <p:cNvSpPr txBox="1">
            <a:spLocks noChangeArrowheads="1"/>
          </p:cNvSpPr>
          <p:nvPr/>
        </p:nvSpPr>
        <p:spPr bwMode="auto">
          <a:xfrm>
            <a:off x="7957046" y="3213001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8462" name="Line 67"/>
          <p:cNvSpPr>
            <a:spLocks noChangeShapeType="1"/>
          </p:cNvSpPr>
          <p:nvPr/>
        </p:nvSpPr>
        <p:spPr bwMode="auto">
          <a:xfrm flipV="1">
            <a:off x="6661646" y="2924076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63" name="Oval 69"/>
          <p:cNvSpPr>
            <a:spLocks noChangeArrowheads="1"/>
          </p:cNvSpPr>
          <p:nvPr/>
        </p:nvSpPr>
        <p:spPr bwMode="auto">
          <a:xfrm>
            <a:off x="8101509" y="3679726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64" name="Oval 70"/>
          <p:cNvSpPr>
            <a:spLocks noChangeArrowheads="1"/>
          </p:cNvSpPr>
          <p:nvPr/>
        </p:nvSpPr>
        <p:spPr bwMode="auto">
          <a:xfrm>
            <a:off x="8101509" y="1736626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65" name="Text Box 73"/>
          <p:cNvSpPr txBox="1">
            <a:spLocks noChangeArrowheads="1"/>
          </p:cNvSpPr>
          <p:nvPr/>
        </p:nvSpPr>
        <p:spPr bwMode="auto">
          <a:xfrm>
            <a:off x="5220196" y="2492276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18466" name="Text Box 74"/>
          <p:cNvSpPr txBox="1">
            <a:spLocks noChangeArrowheads="1"/>
          </p:cNvSpPr>
          <p:nvPr/>
        </p:nvSpPr>
        <p:spPr bwMode="auto">
          <a:xfrm>
            <a:off x="7957046" y="2492276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18467" name="Text Box 75"/>
          <p:cNvSpPr txBox="1">
            <a:spLocks noChangeArrowheads="1"/>
          </p:cNvSpPr>
          <p:nvPr/>
        </p:nvSpPr>
        <p:spPr bwMode="auto">
          <a:xfrm>
            <a:off x="6012359" y="126831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18468" name="Text Box 76"/>
          <p:cNvSpPr txBox="1">
            <a:spLocks noChangeArrowheads="1"/>
          </p:cNvSpPr>
          <p:nvPr/>
        </p:nvSpPr>
        <p:spPr bwMode="auto">
          <a:xfrm>
            <a:off x="7380784" y="126831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sp>
        <p:nvSpPr>
          <p:cNvPr id="18469" name="Text Box 77"/>
          <p:cNvSpPr txBox="1">
            <a:spLocks noChangeArrowheads="1"/>
          </p:cNvSpPr>
          <p:nvPr/>
        </p:nvSpPr>
        <p:spPr bwMode="auto">
          <a:xfrm>
            <a:off x="827584" y="1412776"/>
            <a:ext cx="367188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理想变压器条件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、无损耗（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、耦合系数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趋于无穷大。</a:t>
            </a:r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§10-5  </a:t>
            </a:r>
            <a:r>
              <a:rPr lang="zh-CN" altLang="en-US" dirty="0" smtClean="0">
                <a:latin typeface="宋体" panose="02010600030101010101" pitchFamily="2" charset="-122"/>
              </a:rPr>
              <a:t>理想变压器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24585975"/>
              </p:ext>
            </p:extLst>
          </p:nvPr>
        </p:nvGraphicFramePr>
        <p:xfrm>
          <a:off x="1116013" y="1196653"/>
          <a:ext cx="3149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4" name="Equation" r:id="rId3" imgW="1726920" imgH="533160" progId="Equation.DSMT4">
                  <p:embed/>
                </p:oleObj>
              </mc:Choice>
              <mc:Fallback>
                <p:oleObj name="Equation" r:id="rId3" imgW="1726920" imgH="533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653"/>
                        <a:ext cx="314960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890974920"/>
              </p:ext>
            </p:extLst>
          </p:nvPr>
        </p:nvGraphicFramePr>
        <p:xfrm>
          <a:off x="684213" y="4797103"/>
          <a:ext cx="611981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5" name="Equation" r:id="rId5" imgW="3136680" imgH="393480" progId="Equation.DSMT4">
                  <p:embed/>
                </p:oleObj>
              </mc:Choice>
              <mc:Fallback>
                <p:oleObj name="Equation" r:id="rId5" imgW="31366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97103"/>
                        <a:ext cx="6119812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145583212"/>
              </p:ext>
            </p:extLst>
          </p:nvPr>
        </p:nvGraphicFramePr>
        <p:xfrm>
          <a:off x="1042988" y="2493640"/>
          <a:ext cx="3529012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6" name="Equation" r:id="rId7" imgW="1777680" imgH="533160" progId="Equation.DSMT4">
                  <p:embed/>
                </p:oleObj>
              </mc:Choice>
              <mc:Fallback>
                <p:oleObj name="Equation" r:id="rId7" imgW="1777680" imgH="5331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93640"/>
                        <a:ext cx="3529012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Freeform 9"/>
          <p:cNvSpPr>
            <a:spLocks/>
          </p:cNvSpPr>
          <p:nvPr/>
        </p:nvSpPr>
        <p:spPr bwMode="auto">
          <a:xfrm rot="5400000">
            <a:off x="6948488" y="2349177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5" name="Oval 10"/>
          <p:cNvSpPr>
            <a:spLocks noChangeArrowheads="1"/>
          </p:cNvSpPr>
          <p:nvPr/>
        </p:nvSpPr>
        <p:spPr bwMode="auto">
          <a:xfrm>
            <a:off x="6011863" y="1593528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Oval 11"/>
          <p:cNvSpPr>
            <a:spLocks noChangeArrowheads="1"/>
          </p:cNvSpPr>
          <p:nvPr/>
        </p:nvSpPr>
        <p:spPr bwMode="auto">
          <a:xfrm>
            <a:off x="6011863" y="3536628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7" name="Freeform 12"/>
          <p:cNvSpPr>
            <a:spLocks/>
          </p:cNvSpPr>
          <p:nvPr/>
        </p:nvSpPr>
        <p:spPr bwMode="auto">
          <a:xfrm rot="5400000">
            <a:off x="7451726" y="2349177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5795963" y="163004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9469" name="Text Box 14"/>
          <p:cNvSpPr txBox="1">
            <a:spLocks noChangeArrowheads="1"/>
          </p:cNvSpPr>
          <p:nvPr/>
        </p:nvSpPr>
        <p:spPr bwMode="auto">
          <a:xfrm>
            <a:off x="5867400" y="306990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9470" name="Oval 15"/>
          <p:cNvSpPr>
            <a:spLocks noChangeArrowheads="1"/>
          </p:cNvSpPr>
          <p:nvPr/>
        </p:nvSpPr>
        <p:spPr bwMode="auto">
          <a:xfrm>
            <a:off x="7164388" y="1988815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1" name="Oval 16"/>
          <p:cNvSpPr>
            <a:spLocks noChangeArrowheads="1"/>
          </p:cNvSpPr>
          <p:nvPr/>
        </p:nvSpPr>
        <p:spPr bwMode="auto">
          <a:xfrm>
            <a:off x="7667625" y="1988815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2" name="Text Box 17"/>
          <p:cNvSpPr txBox="1">
            <a:spLocks noChangeArrowheads="1"/>
          </p:cNvSpPr>
          <p:nvPr/>
        </p:nvSpPr>
        <p:spPr bwMode="auto">
          <a:xfrm>
            <a:off x="6516688" y="220471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9473" name="Text Box 18"/>
          <p:cNvSpPr txBox="1">
            <a:spLocks noChangeArrowheads="1"/>
          </p:cNvSpPr>
          <p:nvPr/>
        </p:nvSpPr>
        <p:spPr bwMode="auto">
          <a:xfrm>
            <a:off x="7812088" y="220471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9474" name="Line 19"/>
          <p:cNvSpPr>
            <a:spLocks noChangeShapeType="1"/>
          </p:cNvSpPr>
          <p:nvPr/>
        </p:nvSpPr>
        <p:spPr bwMode="auto">
          <a:xfrm>
            <a:off x="7092950" y="263810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75" name="Line 20"/>
          <p:cNvSpPr>
            <a:spLocks noChangeShapeType="1"/>
          </p:cNvSpPr>
          <p:nvPr/>
        </p:nvSpPr>
        <p:spPr bwMode="auto">
          <a:xfrm>
            <a:off x="7596188" y="263810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76" name="Line 21"/>
          <p:cNvSpPr>
            <a:spLocks noChangeShapeType="1"/>
          </p:cNvSpPr>
          <p:nvPr/>
        </p:nvSpPr>
        <p:spPr bwMode="auto">
          <a:xfrm flipV="1">
            <a:off x="7092950" y="163004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77" name="Line 22"/>
          <p:cNvSpPr>
            <a:spLocks noChangeShapeType="1"/>
          </p:cNvSpPr>
          <p:nvPr/>
        </p:nvSpPr>
        <p:spPr bwMode="auto">
          <a:xfrm flipV="1">
            <a:off x="7596188" y="163004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78" name="Line 23"/>
          <p:cNvSpPr>
            <a:spLocks noChangeShapeType="1"/>
          </p:cNvSpPr>
          <p:nvPr/>
        </p:nvSpPr>
        <p:spPr bwMode="auto">
          <a:xfrm flipH="1">
            <a:off x="6084888" y="1630040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79" name="Line 24"/>
          <p:cNvSpPr>
            <a:spLocks noChangeShapeType="1"/>
          </p:cNvSpPr>
          <p:nvPr/>
        </p:nvSpPr>
        <p:spPr bwMode="auto">
          <a:xfrm>
            <a:off x="7092950" y="328580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0" name="Line 25"/>
          <p:cNvSpPr>
            <a:spLocks noChangeShapeType="1"/>
          </p:cNvSpPr>
          <p:nvPr/>
        </p:nvSpPr>
        <p:spPr bwMode="auto">
          <a:xfrm>
            <a:off x="7596188" y="278097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1" name="Line 26"/>
          <p:cNvSpPr>
            <a:spLocks noChangeShapeType="1"/>
          </p:cNvSpPr>
          <p:nvPr/>
        </p:nvSpPr>
        <p:spPr bwMode="auto">
          <a:xfrm flipH="1">
            <a:off x="6084888" y="3573140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2" name="Line 27"/>
          <p:cNvSpPr>
            <a:spLocks noChangeShapeType="1"/>
          </p:cNvSpPr>
          <p:nvPr/>
        </p:nvSpPr>
        <p:spPr bwMode="auto">
          <a:xfrm flipH="1" flipV="1">
            <a:off x="8027988" y="1630040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3" name="Line 28"/>
          <p:cNvSpPr>
            <a:spLocks noChangeShapeType="1"/>
          </p:cNvSpPr>
          <p:nvPr/>
        </p:nvSpPr>
        <p:spPr bwMode="auto">
          <a:xfrm>
            <a:off x="6372225" y="163004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4" name="Line 29"/>
          <p:cNvSpPr>
            <a:spLocks noChangeShapeType="1"/>
          </p:cNvSpPr>
          <p:nvPr/>
        </p:nvSpPr>
        <p:spPr bwMode="auto">
          <a:xfrm>
            <a:off x="7596188" y="357314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5" name="Line 30"/>
          <p:cNvSpPr>
            <a:spLocks noChangeShapeType="1"/>
          </p:cNvSpPr>
          <p:nvPr/>
        </p:nvSpPr>
        <p:spPr bwMode="auto">
          <a:xfrm>
            <a:off x="7596188" y="163004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8388350" y="1701478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9487" name="Text Box 32"/>
          <p:cNvSpPr txBox="1">
            <a:spLocks noChangeArrowheads="1"/>
          </p:cNvSpPr>
          <p:nvPr/>
        </p:nvSpPr>
        <p:spPr bwMode="auto">
          <a:xfrm>
            <a:off x="8388350" y="306990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9488" name="Line 33"/>
          <p:cNvSpPr>
            <a:spLocks noChangeShapeType="1"/>
          </p:cNvSpPr>
          <p:nvPr/>
        </p:nvSpPr>
        <p:spPr bwMode="auto">
          <a:xfrm flipV="1">
            <a:off x="7092950" y="278097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9489" name="Oval 34"/>
          <p:cNvSpPr>
            <a:spLocks noChangeArrowheads="1"/>
          </p:cNvSpPr>
          <p:nvPr/>
        </p:nvSpPr>
        <p:spPr bwMode="auto">
          <a:xfrm>
            <a:off x="8532813" y="3536628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0" name="Oval 35"/>
          <p:cNvSpPr>
            <a:spLocks noChangeArrowheads="1"/>
          </p:cNvSpPr>
          <p:nvPr/>
        </p:nvSpPr>
        <p:spPr bwMode="auto">
          <a:xfrm>
            <a:off x="8532813" y="1593528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1" name="Text Box 36"/>
          <p:cNvSpPr txBox="1">
            <a:spLocks noChangeArrowheads="1"/>
          </p:cNvSpPr>
          <p:nvPr/>
        </p:nvSpPr>
        <p:spPr bwMode="auto">
          <a:xfrm>
            <a:off x="5651500" y="2349178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19492" name="Text Box 37"/>
          <p:cNvSpPr txBox="1">
            <a:spLocks noChangeArrowheads="1"/>
          </p:cNvSpPr>
          <p:nvPr/>
        </p:nvSpPr>
        <p:spPr bwMode="auto">
          <a:xfrm>
            <a:off x="8388350" y="2349178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19493" name="Text Box 38"/>
          <p:cNvSpPr txBox="1">
            <a:spLocks noChangeArrowheads="1"/>
          </p:cNvSpPr>
          <p:nvPr/>
        </p:nvSpPr>
        <p:spPr bwMode="auto">
          <a:xfrm>
            <a:off x="6443663" y="112521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19494" name="Text Box 39"/>
          <p:cNvSpPr txBox="1">
            <a:spLocks noChangeArrowheads="1"/>
          </p:cNvSpPr>
          <p:nvPr/>
        </p:nvSpPr>
        <p:spPr bwMode="auto">
          <a:xfrm>
            <a:off x="7812088" y="112521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graphicFrame>
        <p:nvGraphicFramePr>
          <p:cNvPr id="19495" name="Object 41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30728754"/>
              </p:ext>
            </p:extLst>
          </p:nvPr>
        </p:nvGraphicFramePr>
        <p:xfrm>
          <a:off x="611188" y="3808413"/>
          <a:ext cx="6335712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7" name="Equation" r:id="rId9" imgW="3073320" imgH="393480" progId="Equation.DSMT4">
                  <p:embed/>
                </p:oleObj>
              </mc:Choice>
              <mc:Fallback>
                <p:oleObj name="Equation" r:id="rId9" imgW="3073320" imgH="39348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808413"/>
                        <a:ext cx="6335712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682991"/>
              </p:ext>
            </p:extLst>
          </p:nvPr>
        </p:nvGraphicFramePr>
        <p:xfrm>
          <a:off x="7308850" y="3933503"/>
          <a:ext cx="161925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name="Equation" r:id="rId11" imgW="977900" imgH="508000" progId="Equation.DSMT4">
                  <p:embed/>
                </p:oleObj>
              </mc:Choice>
              <mc:Fallback>
                <p:oleObj name="Equation" r:id="rId11" imgW="977900" imgH="5080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3933503"/>
                        <a:ext cx="1619250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7" name="AutoShape 43"/>
          <p:cNvSpPr>
            <a:spLocks/>
          </p:cNvSpPr>
          <p:nvPr/>
        </p:nvSpPr>
        <p:spPr bwMode="auto">
          <a:xfrm>
            <a:off x="179388" y="1341115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8" name="AutoShape 44"/>
          <p:cNvSpPr>
            <a:spLocks noChangeArrowheads="1"/>
          </p:cNvSpPr>
          <p:nvPr/>
        </p:nvSpPr>
        <p:spPr bwMode="auto">
          <a:xfrm>
            <a:off x="6804025" y="4509765"/>
            <a:ext cx="431800" cy="142875"/>
          </a:xfrm>
          <a:prstGeom prst="rightArrow">
            <a:avLst>
              <a:gd name="adj1" fmla="val 50000"/>
              <a:gd name="adj2" fmla="val 75556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§10-5  </a:t>
            </a:r>
            <a:r>
              <a:rPr lang="zh-CN" altLang="en-US" dirty="0" smtClean="0">
                <a:latin typeface="宋体" panose="02010600030101010101" pitchFamily="2" charset="-122"/>
              </a:rPr>
              <a:t>理想变压器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宋体" panose="02010600030101010101" pitchFamily="2" charset="-122"/>
              </a:rPr>
              <a:t>§10-1  </a:t>
            </a:r>
            <a:r>
              <a:rPr lang="zh-CN" altLang="en-US" smtClean="0">
                <a:latin typeface="宋体" panose="02010600030101010101" pitchFamily="2" charset="-122"/>
              </a:rPr>
              <a:t>互感</a:t>
            </a:r>
            <a:endParaRPr lang="zh-CN" altLang="en-US" b="1" smtClean="0">
              <a:latin typeface="宋体" panose="02010600030101010101" pitchFamily="2" charset="-122"/>
            </a:endParaRPr>
          </a:p>
        </p:txBody>
      </p:sp>
      <p:pic>
        <p:nvPicPr>
          <p:cNvPr id="4099" name="Picture 5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2" y="3716363"/>
            <a:ext cx="43497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4324350" y="3644925"/>
            <a:ext cx="1152525" cy="2017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7888287" y="3716363"/>
            <a:ext cx="973138" cy="2017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5116512" y="39322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8213725" y="50117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</a:p>
        </p:txBody>
      </p:sp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5116512" y="508478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1’</a:t>
            </a:r>
          </a:p>
        </p:txBody>
      </p:sp>
      <p:sp>
        <p:nvSpPr>
          <p:cNvPr id="4105" name="Text Box 11"/>
          <p:cNvSpPr txBox="1">
            <a:spLocks noChangeArrowheads="1"/>
          </p:cNvSpPr>
          <p:nvPr/>
        </p:nvSpPr>
        <p:spPr bwMode="auto">
          <a:xfrm>
            <a:off x="8140700" y="4148163"/>
            <a:ext cx="433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2’</a:t>
            </a:r>
          </a:p>
        </p:txBody>
      </p:sp>
      <p:sp>
        <p:nvSpPr>
          <p:cNvPr id="4106" name="Text Box 13"/>
          <p:cNvSpPr txBox="1">
            <a:spLocks noChangeArrowheads="1"/>
          </p:cNvSpPr>
          <p:nvPr/>
        </p:nvSpPr>
        <p:spPr bwMode="auto">
          <a:xfrm>
            <a:off x="5405437" y="371636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107" name="Text Box 14"/>
          <p:cNvSpPr txBox="1">
            <a:spLocks noChangeArrowheads="1"/>
          </p:cNvSpPr>
          <p:nvPr/>
        </p:nvSpPr>
        <p:spPr bwMode="auto">
          <a:xfrm>
            <a:off x="7708900" y="4652988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272410" name="Group 26"/>
          <p:cNvGrpSpPr>
            <a:grpSpLocks/>
          </p:cNvGrpSpPr>
          <p:nvPr/>
        </p:nvGrpSpPr>
        <p:grpSpPr bwMode="auto">
          <a:xfrm>
            <a:off x="939800" y="1628800"/>
            <a:ext cx="7416800" cy="942975"/>
            <a:chOff x="521" y="2795"/>
            <a:chExt cx="4672" cy="594"/>
          </a:xfrm>
        </p:grpSpPr>
        <p:sp>
          <p:nvSpPr>
            <p:cNvPr id="4124" name="Text Box 15"/>
            <p:cNvSpPr txBox="1">
              <a:spLocks noChangeArrowheads="1"/>
            </p:cNvSpPr>
            <p:nvPr/>
          </p:nvSpPr>
          <p:spPr bwMode="auto">
            <a:xfrm>
              <a:off x="521" y="3067"/>
              <a:ext cx="7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线圈</a:t>
              </a:r>
              <a:r>
                <a:rPr lang="en-US" altLang="zh-CN"/>
                <a:t>1</a:t>
              </a:r>
              <a:r>
                <a:rPr lang="zh-CN" altLang="en-US"/>
                <a:t>中</a:t>
              </a:r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25" name="AutoShape 16"/>
            <p:cNvSpPr>
              <a:spLocks noChangeArrowheads="1"/>
            </p:cNvSpPr>
            <p:nvPr/>
          </p:nvSpPr>
          <p:spPr bwMode="auto">
            <a:xfrm>
              <a:off x="1338" y="3158"/>
              <a:ext cx="771" cy="45"/>
            </a:xfrm>
            <a:prstGeom prst="rightArrow">
              <a:avLst>
                <a:gd name="adj1" fmla="val 50000"/>
                <a:gd name="adj2" fmla="val 42833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6" name="Text Box 17"/>
            <p:cNvSpPr txBox="1">
              <a:spLocks noChangeArrowheads="1"/>
            </p:cNvSpPr>
            <p:nvPr/>
          </p:nvSpPr>
          <p:spPr bwMode="auto">
            <a:xfrm>
              <a:off x="1202" y="2840"/>
              <a:ext cx="10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右手螺旋法则</a:t>
              </a:r>
            </a:p>
          </p:txBody>
        </p:sp>
        <p:sp>
          <p:nvSpPr>
            <p:cNvPr id="4127" name="Text Box 18"/>
            <p:cNvSpPr txBox="1">
              <a:spLocks noChangeArrowheads="1"/>
            </p:cNvSpPr>
            <p:nvPr/>
          </p:nvSpPr>
          <p:spPr bwMode="auto">
            <a:xfrm>
              <a:off x="3560" y="2795"/>
              <a:ext cx="16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自感磁通链</a:t>
              </a:r>
              <a:r>
                <a:rPr lang="el-GR" altLang="zh-CN" b="1">
                  <a:latin typeface="宋体" panose="02010600030101010101" pitchFamily="2" charset="-122"/>
                </a:rPr>
                <a:t>Ψ</a:t>
              </a:r>
              <a:r>
                <a:rPr lang="el-GR" altLang="zh-CN" b="1" baseline="-25000">
                  <a:latin typeface="宋体" panose="02010600030101010101" pitchFamily="2" charset="-122"/>
                </a:rPr>
                <a:t>11</a:t>
              </a:r>
              <a:r>
                <a:rPr lang="en-US" altLang="zh-CN" b="1">
                  <a:latin typeface="宋体" panose="02010600030101010101" pitchFamily="2" charset="-122"/>
                </a:rPr>
                <a:t>=L</a:t>
              </a:r>
              <a:r>
                <a:rPr lang="en-US" altLang="zh-CN" b="1" baseline="-25000">
                  <a:latin typeface="宋体" panose="02010600030101010101" pitchFamily="2" charset="-122"/>
                </a:rPr>
                <a:t>1</a:t>
              </a:r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latin typeface="宋体" panose="02010600030101010101" pitchFamily="2" charset="-122"/>
                </a:rPr>
                <a:t>1</a:t>
              </a:r>
              <a:endParaRPr lang="el-GR" altLang="zh-CN" b="1" baseline="-25000">
                <a:latin typeface="宋体" panose="02010600030101010101" pitchFamily="2" charset="-122"/>
              </a:endParaRPr>
            </a:p>
          </p:txBody>
        </p:sp>
        <p:sp>
          <p:nvSpPr>
            <p:cNvPr id="4128" name="Text Box 19"/>
            <p:cNvSpPr txBox="1">
              <a:spLocks noChangeArrowheads="1"/>
            </p:cNvSpPr>
            <p:nvPr/>
          </p:nvSpPr>
          <p:spPr bwMode="auto">
            <a:xfrm>
              <a:off x="2109" y="3022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磁通</a:t>
              </a:r>
              <a:r>
                <a:rPr lang="el-GR" altLang="zh-CN" b="1">
                  <a:latin typeface="宋体" panose="02010600030101010101" pitchFamily="2" charset="-122"/>
                </a:rPr>
                <a:t>Φ</a:t>
              </a:r>
              <a:r>
                <a:rPr lang="en-US" altLang="zh-CN" b="1">
                  <a:latin typeface="宋体" panose="02010600030101010101" pitchFamily="2" charset="-122"/>
                </a:rPr>
                <a:t>+ </a:t>
              </a:r>
              <a:r>
                <a:rPr lang="el-GR" altLang="zh-CN" b="1">
                  <a:latin typeface="宋体" panose="02010600030101010101" pitchFamily="2" charset="-122"/>
                </a:rPr>
                <a:t>Φ</a:t>
              </a:r>
              <a:r>
                <a:rPr lang="el-GR" altLang="zh-CN" b="1" baseline="-25000">
                  <a:latin typeface="宋体" panose="02010600030101010101" pitchFamily="2" charset="-122"/>
                </a:rPr>
                <a:t>σ1</a:t>
              </a:r>
            </a:p>
          </p:txBody>
        </p:sp>
        <p:sp>
          <p:nvSpPr>
            <p:cNvPr id="4129" name="AutoShape 21"/>
            <p:cNvSpPr>
              <a:spLocks noChangeArrowheads="1"/>
            </p:cNvSpPr>
            <p:nvPr/>
          </p:nvSpPr>
          <p:spPr bwMode="auto">
            <a:xfrm rot="-1001954">
              <a:off x="2973" y="2995"/>
              <a:ext cx="544" cy="46"/>
            </a:xfrm>
            <a:prstGeom prst="rightArrow">
              <a:avLst>
                <a:gd name="adj1" fmla="val 50000"/>
                <a:gd name="adj2" fmla="val 295652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30" name="AutoShape 23"/>
            <p:cNvSpPr>
              <a:spLocks noChangeArrowheads="1"/>
            </p:cNvSpPr>
            <p:nvPr/>
          </p:nvSpPr>
          <p:spPr bwMode="auto">
            <a:xfrm rot="972361">
              <a:off x="2976" y="3156"/>
              <a:ext cx="536" cy="72"/>
            </a:xfrm>
            <a:prstGeom prst="rightArrow">
              <a:avLst>
                <a:gd name="adj1" fmla="val 50000"/>
                <a:gd name="adj2" fmla="val 186111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31" name="Text Box 24"/>
            <p:cNvSpPr txBox="1">
              <a:spLocks noChangeArrowheads="1"/>
            </p:cNvSpPr>
            <p:nvPr/>
          </p:nvSpPr>
          <p:spPr bwMode="auto">
            <a:xfrm>
              <a:off x="3560" y="3158"/>
              <a:ext cx="15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互感磁通链</a:t>
              </a:r>
              <a:r>
                <a:rPr lang="el-GR" altLang="zh-CN" b="1">
                  <a:latin typeface="宋体" panose="02010600030101010101" pitchFamily="2" charset="-122"/>
                </a:rPr>
                <a:t>Ψ</a:t>
              </a:r>
              <a:r>
                <a:rPr lang="el-GR" altLang="zh-CN" b="1" baseline="-25000">
                  <a:latin typeface="宋体" panose="02010600030101010101" pitchFamily="2" charset="-122"/>
                </a:rPr>
                <a:t>21</a:t>
              </a:r>
              <a:r>
                <a:rPr lang="en-US" altLang="zh-CN" b="1">
                  <a:latin typeface="宋体" panose="02010600030101010101" pitchFamily="2" charset="-122"/>
                </a:rPr>
                <a:t>= </a:t>
              </a:r>
              <a:r>
                <a:rPr lang="en-US" altLang="zh-CN" b="1"/>
                <a:t>M</a:t>
              </a:r>
              <a:r>
                <a:rPr lang="en-US" altLang="zh-CN" b="1" baseline="-25000"/>
                <a:t>21</a:t>
              </a:r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/>
                <a:t>1</a:t>
              </a:r>
              <a:endParaRPr lang="el-GR" altLang="zh-CN" b="1" baseline="-25000"/>
            </a:p>
          </p:txBody>
        </p:sp>
      </p:grpSp>
      <p:sp>
        <p:nvSpPr>
          <p:cNvPr id="4110" name="Text Box 28"/>
          <p:cNvSpPr txBox="1">
            <a:spLocks noChangeArrowheads="1"/>
          </p:cNvSpPr>
          <p:nvPr/>
        </p:nvSpPr>
        <p:spPr bwMode="auto">
          <a:xfrm>
            <a:off x="7708900" y="4364063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272413" name="Group 29"/>
          <p:cNvGrpSpPr>
            <a:grpSpLocks/>
          </p:cNvGrpSpPr>
          <p:nvPr/>
        </p:nvGrpSpPr>
        <p:grpSpPr bwMode="auto">
          <a:xfrm>
            <a:off x="971624" y="2708300"/>
            <a:ext cx="7416800" cy="942975"/>
            <a:chOff x="521" y="2795"/>
            <a:chExt cx="4672" cy="594"/>
          </a:xfrm>
        </p:grpSpPr>
        <p:sp>
          <p:nvSpPr>
            <p:cNvPr id="4116" name="Text Box 30"/>
            <p:cNvSpPr txBox="1">
              <a:spLocks noChangeArrowheads="1"/>
            </p:cNvSpPr>
            <p:nvPr/>
          </p:nvSpPr>
          <p:spPr bwMode="auto">
            <a:xfrm>
              <a:off x="521" y="3067"/>
              <a:ext cx="7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/>
                <a:t>线圈</a:t>
              </a:r>
              <a:r>
                <a:rPr lang="en-US" altLang="zh-CN" dirty="0"/>
                <a:t>2</a:t>
              </a:r>
              <a:r>
                <a:rPr lang="zh-CN" altLang="en-US" dirty="0"/>
                <a:t>中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117" name="AutoShape 31"/>
            <p:cNvSpPr>
              <a:spLocks noChangeArrowheads="1"/>
            </p:cNvSpPr>
            <p:nvPr/>
          </p:nvSpPr>
          <p:spPr bwMode="auto">
            <a:xfrm>
              <a:off x="1338" y="3158"/>
              <a:ext cx="771" cy="45"/>
            </a:xfrm>
            <a:prstGeom prst="rightArrow">
              <a:avLst>
                <a:gd name="adj1" fmla="val 50000"/>
                <a:gd name="adj2" fmla="val 42833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8" name="Text Box 32"/>
            <p:cNvSpPr txBox="1">
              <a:spLocks noChangeArrowheads="1"/>
            </p:cNvSpPr>
            <p:nvPr/>
          </p:nvSpPr>
          <p:spPr bwMode="auto">
            <a:xfrm>
              <a:off x="1202" y="2840"/>
              <a:ext cx="10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右手螺旋法则</a:t>
              </a:r>
            </a:p>
          </p:txBody>
        </p:sp>
        <p:sp>
          <p:nvSpPr>
            <p:cNvPr id="4119" name="Text Box 33"/>
            <p:cNvSpPr txBox="1">
              <a:spLocks noChangeArrowheads="1"/>
            </p:cNvSpPr>
            <p:nvPr/>
          </p:nvSpPr>
          <p:spPr bwMode="auto">
            <a:xfrm>
              <a:off x="3560" y="2795"/>
              <a:ext cx="16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/>
                <a:t>自感磁通链</a:t>
              </a:r>
              <a:r>
                <a:rPr lang="el-GR" altLang="zh-CN" b="1" dirty="0">
                  <a:latin typeface="宋体" panose="02010600030101010101" pitchFamily="2" charset="-122"/>
                </a:rPr>
                <a:t>Ψ</a:t>
              </a:r>
              <a:r>
                <a:rPr lang="el-GR" altLang="zh-CN" b="1" baseline="-25000" dirty="0">
                  <a:latin typeface="宋体" panose="02010600030101010101" pitchFamily="2" charset="-122"/>
                </a:rPr>
                <a:t>22</a:t>
              </a:r>
              <a:r>
                <a:rPr lang="en-US" altLang="zh-CN" b="1" dirty="0">
                  <a:latin typeface="宋体" panose="02010600030101010101" pitchFamily="2" charset="-122"/>
                </a:rPr>
                <a:t>=L</a:t>
              </a:r>
              <a:r>
                <a:rPr lang="en-US" altLang="zh-CN" b="1" baseline="-25000" dirty="0">
                  <a:latin typeface="宋体" panose="02010600030101010101" pitchFamily="2" charset="-122"/>
                </a:rPr>
                <a:t>2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 dirty="0">
                  <a:latin typeface="宋体" panose="02010600030101010101" pitchFamily="2" charset="-122"/>
                </a:rPr>
                <a:t>2</a:t>
              </a:r>
              <a:endParaRPr lang="el-GR" altLang="zh-CN" b="1" baseline="-25000" dirty="0">
                <a:latin typeface="宋体" panose="02010600030101010101" pitchFamily="2" charset="-122"/>
              </a:endParaRPr>
            </a:p>
          </p:txBody>
        </p:sp>
        <p:sp>
          <p:nvSpPr>
            <p:cNvPr id="4120" name="Text Box 34"/>
            <p:cNvSpPr txBox="1">
              <a:spLocks noChangeArrowheads="1"/>
            </p:cNvSpPr>
            <p:nvPr/>
          </p:nvSpPr>
          <p:spPr bwMode="auto">
            <a:xfrm>
              <a:off x="2109" y="3022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磁通</a:t>
              </a:r>
              <a:r>
                <a:rPr lang="el-GR" altLang="zh-CN" b="1">
                  <a:latin typeface="宋体" panose="02010600030101010101" pitchFamily="2" charset="-122"/>
                </a:rPr>
                <a:t>Φ</a:t>
              </a:r>
              <a:r>
                <a:rPr lang="en-US" altLang="zh-CN" b="1">
                  <a:latin typeface="宋体" panose="02010600030101010101" pitchFamily="2" charset="-122"/>
                </a:rPr>
                <a:t>+ </a:t>
              </a:r>
              <a:r>
                <a:rPr lang="el-GR" altLang="zh-CN" b="1">
                  <a:latin typeface="宋体" panose="02010600030101010101" pitchFamily="2" charset="-122"/>
                </a:rPr>
                <a:t>Φ</a:t>
              </a:r>
              <a:r>
                <a:rPr lang="el-GR" altLang="zh-CN" b="1" baseline="-25000">
                  <a:latin typeface="宋体" panose="02010600030101010101" pitchFamily="2" charset="-122"/>
                </a:rPr>
                <a:t>σ2</a:t>
              </a:r>
            </a:p>
          </p:txBody>
        </p:sp>
        <p:sp>
          <p:nvSpPr>
            <p:cNvPr id="4121" name="AutoShape 35"/>
            <p:cNvSpPr>
              <a:spLocks noChangeArrowheads="1"/>
            </p:cNvSpPr>
            <p:nvPr/>
          </p:nvSpPr>
          <p:spPr bwMode="auto">
            <a:xfrm rot="-1001954">
              <a:off x="2973" y="2995"/>
              <a:ext cx="544" cy="46"/>
            </a:xfrm>
            <a:prstGeom prst="rightArrow">
              <a:avLst>
                <a:gd name="adj1" fmla="val 50000"/>
                <a:gd name="adj2" fmla="val 295652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2" name="AutoShape 36"/>
            <p:cNvSpPr>
              <a:spLocks noChangeArrowheads="1"/>
            </p:cNvSpPr>
            <p:nvPr/>
          </p:nvSpPr>
          <p:spPr bwMode="auto">
            <a:xfrm rot="972361">
              <a:off x="2976" y="3156"/>
              <a:ext cx="536" cy="72"/>
            </a:xfrm>
            <a:prstGeom prst="rightArrow">
              <a:avLst>
                <a:gd name="adj1" fmla="val 50000"/>
                <a:gd name="adj2" fmla="val 186111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3" name="Text Box 37"/>
            <p:cNvSpPr txBox="1">
              <a:spLocks noChangeArrowheads="1"/>
            </p:cNvSpPr>
            <p:nvPr/>
          </p:nvSpPr>
          <p:spPr bwMode="auto">
            <a:xfrm>
              <a:off x="3560" y="3158"/>
              <a:ext cx="15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互感磁通链</a:t>
              </a:r>
              <a:r>
                <a:rPr lang="el-GR" altLang="zh-CN" b="1">
                  <a:latin typeface="宋体" panose="02010600030101010101" pitchFamily="2" charset="-122"/>
                </a:rPr>
                <a:t>Ψ</a:t>
              </a:r>
              <a:r>
                <a:rPr lang="el-GR" altLang="zh-CN" b="1" baseline="-25000">
                  <a:latin typeface="宋体" panose="02010600030101010101" pitchFamily="2" charset="-122"/>
                </a:rPr>
                <a:t>12</a:t>
              </a:r>
              <a:r>
                <a:rPr lang="en-US" altLang="zh-CN" b="1">
                  <a:latin typeface="宋体" panose="02010600030101010101" pitchFamily="2" charset="-122"/>
                </a:rPr>
                <a:t>= </a:t>
              </a:r>
              <a:r>
                <a:rPr lang="en-US" altLang="zh-CN" b="1"/>
                <a:t>M</a:t>
              </a:r>
              <a:r>
                <a:rPr lang="en-US" altLang="zh-CN" b="1" baseline="-25000"/>
                <a:t>12</a:t>
              </a:r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/>
                <a:t>2</a:t>
              </a:r>
              <a:endParaRPr lang="el-GR" altLang="zh-CN" b="1" baseline="-25000"/>
            </a:p>
          </p:txBody>
        </p:sp>
      </p:grpSp>
      <p:sp>
        <p:nvSpPr>
          <p:cNvPr id="272422" name="Text Box 38"/>
          <p:cNvSpPr txBox="1">
            <a:spLocks noChangeArrowheads="1"/>
          </p:cNvSpPr>
          <p:nvPr/>
        </p:nvSpPr>
        <p:spPr bwMode="auto">
          <a:xfrm>
            <a:off x="1012825" y="4508525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11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12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sp>
        <p:nvSpPr>
          <p:cNvPr id="272423" name="Text Box 39"/>
          <p:cNvSpPr txBox="1">
            <a:spLocks noChangeArrowheads="1"/>
          </p:cNvSpPr>
          <p:nvPr/>
        </p:nvSpPr>
        <p:spPr bwMode="auto">
          <a:xfrm>
            <a:off x="1012825" y="5156225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22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21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sp>
        <p:nvSpPr>
          <p:cNvPr id="272424" name="Text Box 40"/>
          <p:cNvSpPr txBox="1">
            <a:spLocks noChangeArrowheads="1"/>
          </p:cNvSpPr>
          <p:nvPr/>
        </p:nvSpPr>
        <p:spPr bwMode="auto">
          <a:xfrm>
            <a:off x="1043608" y="3787800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互感系数 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12</a:t>
            </a:r>
            <a:r>
              <a:rPr lang="en-US" altLang="zh-CN" sz="2000" dirty="0"/>
              <a:t>=M</a:t>
            </a:r>
            <a:r>
              <a:rPr lang="en-US" altLang="zh-CN" sz="2000" baseline="-25000" dirty="0"/>
              <a:t>21</a:t>
            </a:r>
            <a:r>
              <a:rPr lang="en-US" altLang="zh-CN" sz="2000" dirty="0"/>
              <a:t>=M</a:t>
            </a:r>
          </a:p>
        </p:txBody>
      </p:sp>
      <p:sp>
        <p:nvSpPr>
          <p:cNvPr id="4115" name="Text Box 41"/>
          <p:cNvSpPr txBox="1">
            <a:spLocks noChangeArrowheads="1"/>
          </p:cNvSpPr>
          <p:nvPr/>
        </p:nvSpPr>
        <p:spPr bwMode="auto">
          <a:xfrm>
            <a:off x="609600" y="1031924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一、互感磁通：</a:t>
            </a: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904875" y="5949280"/>
            <a:ext cx="7123509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双下标的含义：第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个表示磁通链所在的线圈</a:t>
            </a:r>
            <a:endParaRPr lang="en-US" altLang="zh-CN" dirty="0" smtClean="0"/>
          </a:p>
          <a:p>
            <a:pPr marL="1617663" eaLnBrk="1" hangingPunct="1"/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个表示产生该磁通链的施感电流所在的线圈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422" grpId="0"/>
      <p:bldP spid="272423" grpId="0"/>
      <p:bldP spid="2724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52236670"/>
              </p:ext>
            </p:extLst>
          </p:nvPr>
        </p:nvGraphicFramePr>
        <p:xfrm>
          <a:off x="2551658" y="2493293"/>
          <a:ext cx="1598613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8" name="Equation" r:id="rId3" imgW="545863" imgH="457002" progId="Equation.DSMT4">
                  <p:embed/>
                </p:oleObj>
              </mc:Choice>
              <mc:Fallback>
                <p:oleObj name="Equation" r:id="rId3" imgW="545863" imgH="45700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658" y="2493293"/>
                        <a:ext cx="1598613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Freeform 8"/>
          <p:cNvSpPr>
            <a:spLocks/>
          </p:cNvSpPr>
          <p:nvPr/>
        </p:nvSpPr>
        <p:spPr bwMode="auto">
          <a:xfrm rot="5400000">
            <a:off x="6728371" y="227739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Oval 9"/>
          <p:cNvSpPr>
            <a:spLocks noChangeArrowheads="1"/>
          </p:cNvSpPr>
          <p:nvPr/>
        </p:nvSpPr>
        <p:spPr bwMode="auto">
          <a:xfrm>
            <a:off x="5791746" y="1521743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Oval 10"/>
          <p:cNvSpPr>
            <a:spLocks noChangeArrowheads="1"/>
          </p:cNvSpPr>
          <p:nvPr/>
        </p:nvSpPr>
        <p:spPr bwMode="auto">
          <a:xfrm>
            <a:off x="5791746" y="3464843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Freeform 11"/>
          <p:cNvSpPr>
            <a:spLocks/>
          </p:cNvSpPr>
          <p:nvPr/>
        </p:nvSpPr>
        <p:spPr bwMode="auto">
          <a:xfrm rot="5400000">
            <a:off x="7231609" y="227739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5575846" y="1558255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0491" name="Text Box 13"/>
          <p:cNvSpPr txBox="1">
            <a:spLocks noChangeArrowheads="1"/>
          </p:cNvSpPr>
          <p:nvPr/>
        </p:nvSpPr>
        <p:spPr bwMode="auto">
          <a:xfrm>
            <a:off x="5647283" y="2998118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0492" name="Oval 14"/>
          <p:cNvSpPr>
            <a:spLocks noChangeArrowheads="1"/>
          </p:cNvSpPr>
          <p:nvPr/>
        </p:nvSpPr>
        <p:spPr bwMode="auto">
          <a:xfrm>
            <a:off x="6944271" y="1917030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3" name="Oval 15"/>
          <p:cNvSpPr>
            <a:spLocks noChangeArrowheads="1"/>
          </p:cNvSpPr>
          <p:nvPr/>
        </p:nvSpPr>
        <p:spPr bwMode="auto">
          <a:xfrm>
            <a:off x="7447508" y="1917030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4" name="Text Box 16"/>
          <p:cNvSpPr txBox="1">
            <a:spLocks noChangeArrowheads="1"/>
          </p:cNvSpPr>
          <p:nvPr/>
        </p:nvSpPr>
        <p:spPr bwMode="auto">
          <a:xfrm>
            <a:off x="6296571" y="2132930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20495" name="Text Box 17"/>
          <p:cNvSpPr txBox="1">
            <a:spLocks noChangeArrowheads="1"/>
          </p:cNvSpPr>
          <p:nvPr/>
        </p:nvSpPr>
        <p:spPr bwMode="auto">
          <a:xfrm>
            <a:off x="7591971" y="2132930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20496" name="Line 18"/>
          <p:cNvSpPr>
            <a:spLocks noChangeShapeType="1"/>
          </p:cNvSpPr>
          <p:nvPr/>
        </p:nvSpPr>
        <p:spPr bwMode="auto">
          <a:xfrm>
            <a:off x="6872833" y="256631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497" name="Line 19"/>
          <p:cNvSpPr>
            <a:spLocks noChangeShapeType="1"/>
          </p:cNvSpPr>
          <p:nvPr/>
        </p:nvSpPr>
        <p:spPr bwMode="auto">
          <a:xfrm>
            <a:off x="7376071" y="256631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498" name="Line 20"/>
          <p:cNvSpPr>
            <a:spLocks noChangeShapeType="1"/>
          </p:cNvSpPr>
          <p:nvPr/>
        </p:nvSpPr>
        <p:spPr bwMode="auto">
          <a:xfrm flipV="1">
            <a:off x="6872833" y="155825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499" name="Line 21"/>
          <p:cNvSpPr>
            <a:spLocks noChangeShapeType="1"/>
          </p:cNvSpPr>
          <p:nvPr/>
        </p:nvSpPr>
        <p:spPr bwMode="auto">
          <a:xfrm flipV="1">
            <a:off x="7376071" y="155825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0" name="Line 22"/>
          <p:cNvSpPr>
            <a:spLocks noChangeShapeType="1"/>
          </p:cNvSpPr>
          <p:nvPr/>
        </p:nvSpPr>
        <p:spPr bwMode="auto">
          <a:xfrm flipH="1">
            <a:off x="5864771" y="1558255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1" name="Line 23"/>
          <p:cNvSpPr>
            <a:spLocks noChangeShapeType="1"/>
          </p:cNvSpPr>
          <p:nvPr/>
        </p:nvSpPr>
        <p:spPr bwMode="auto">
          <a:xfrm>
            <a:off x="6872833" y="321401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2" name="Line 24"/>
          <p:cNvSpPr>
            <a:spLocks noChangeShapeType="1"/>
          </p:cNvSpPr>
          <p:nvPr/>
        </p:nvSpPr>
        <p:spPr bwMode="auto">
          <a:xfrm>
            <a:off x="7376071" y="270919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3" name="Line 25"/>
          <p:cNvSpPr>
            <a:spLocks noChangeShapeType="1"/>
          </p:cNvSpPr>
          <p:nvPr/>
        </p:nvSpPr>
        <p:spPr bwMode="auto">
          <a:xfrm flipH="1">
            <a:off x="5864771" y="3501355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4" name="Line 26"/>
          <p:cNvSpPr>
            <a:spLocks noChangeShapeType="1"/>
          </p:cNvSpPr>
          <p:nvPr/>
        </p:nvSpPr>
        <p:spPr bwMode="auto">
          <a:xfrm flipH="1" flipV="1">
            <a:off x="7807871" y="1558255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5" name="Line 27"/>
          <p:cNvSpPr>
            <a:spLocks noChangeShapeType="1"/>
          </p:cNvSpPr>
          <p:nvPr/>
        </p:nvSpPr>
        <p:spPr bwMode="auto">
          <a:xfrm>
            <a:off x="6152108" y="155825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6" name="Line 28"/>
          <p:cNvSpPr>
            <a:spLocks noChangeShapeType="1"/>
          </p:cNvSpPr>
          <p:nvPr/>
        </p:nvSpPr>
        <p:spPr bwMode="auto">
          <a:xfrm>
            <a:off x="7376071" y="350135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7" name="Line 29"/>
          <p:cNvSpPr>
            <a:spLocks noChangeShapeType="1"/>
          </p:cNvSpPr>
          <p:nvPr/>
        </p:nvSpPr>
        <p:spPr bwMode="auto">
          <a:xfrm>
            <a:off x="7376071" y="155825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08" name="Text Box 30"/>
          <p:cNvSpPr txBox="1">
            <a:spLocks noChangeArrowheads="1"/>
          </p:cNvSpPr>
          <p:nvPr/>
        </p:nvSpPr>
        <p:spPr bwMode="auto">
          <a:xfrm>
            <a:off x="8168233" y="1629693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0509" name="Text Box 31"/>
          <p:cNvSpPr txBox="1">
            <a:spLocks noChangeArrowheads="1"/>
          </p:cNvSpPr>
          <p:nvPr/>
        </p:nvSpPr>
        <p:spPr bwMode="auto">
          <a:xfrm>
            <a:off x="8168233" y="2998118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0510" name="Line 32"/>
          <p:cNvSpPr>
            <a:spLocks noChangeShapeType="1"/>
          </p:cNvSpPr>
          <p:nvPr/>
        </p:nvSpPr>
        <p:spPr bwMode="auto">
          <a:xfrm flipV="1">
            <a:off x="6872833" y="270919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11" name="Oval 33"/>
          <p:cNvSpPr>
            <a:spLocks noChangeArrowheads="1"/>
          </p:cNvSpPr>
          <p:nvPr/>
        </p:nvSpPr>
        <p:spPr bwMode="auto">
          <a:xfrm>
            <a:off x="8312696" y="3464843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12" name="Oval 34"/>
          <p:cNvSpPr>
            <a:spLocks noChangeArrowheads="1"/>
          </p:cNvSpPr>
          <p:nvPr/>
        </p:nvSpPr>
        <p:spPr bwMode="auto">
          <a:xfrm>
            <a:off x="8312696" y="1521743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13" name="Text Box 35"/>
          <p:cNvSpPr txBox="1">
            <a:spLocks noChangeArrowheads="1"/>
          </p:cNvSpPr>
          <p:nvPr/>
        </p:nvSpPr>
        <p:spPr bwMode="auto">
          <a:xfrm>
            <a:off x="5431383" y="227739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20514" name="Text Box 36"/>
          <p:cNvSpPr txBox="1">
            <a:spLocks noChangeArrowheads="1"/>
          </p:cNvSpPr>
          <p:nvPr/>
        </p:nvSpPr>
        <p:spPr bwMode="auto">
          <a:xfrm>
            <a:off x="8168233" y="227739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20515" name="Text Box 37"/>
          <p:cNvSpPr txBox="1">
            <a:spLocks noChangeArrowheads="1"/>
          </p:cNvSpPr>
          <p:nvPr/>
        </p:nvSpPr>
        <p:spPr bwMode="auto">
          <a:xfrm>
            <a:off x="6223546" y="105343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20516" name="Text Box 38"/>
          <p:cNvSpPr txBox="1">
            <a:spLocks noChangeArrowheads="1"/>
          </p:cNvSpPr>
          <p:nvPr/>
        </p:nvSpPr>
        <p:spPr bwMode="auto">
          <a:xfrm>
            <a:off x="7591971" y="105343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graphicFrame>
        <p:nvGraphicFramePr>
          <p:cNvPr id="20517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340239"/>
              </p:ext>
            </p:extLst>
          </p:nvPr>
        </p:nvGraphicFramePr>
        <p:xfrm>
          <a:off x="6080671" y="4222080"/>
          <a:ext cx="26003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9" name="Equation" r:id="rId5" imgW="901309" imgH="431613" progId="Equation.DSMT4">
                  <p:embed/>
                </p:oleObj>
              </mc:Choice>
              <mc:Fallback>
                <p:oleObj name="Equation" r:id="rId5" imgW="901309" imgH="431613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671" y="4222080"/>
                        <a:ext cx="2600325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8" name="AutoShape 42"/>
          <p:cNvSpPr>
            <a:spLocks noChangeArrowheads="1"/>
          </p:cNvSpPr>
          <p:nvPr/>
        </p:nvSpPr>
        <p:spPr bwMode="auto">
          <a:xfrm>
            <a:off x="5504408" y="4798343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19" name="Object 4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07251757"/>
              </p:ext>
            </p:extLst>
          </p:nvPr>
        </p:nvGraphicFramePr>
        <p:xfrm>
          <a:off x="2191296" y="3933155"/>
          <a:ext cx="2511425" cy="18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0" name="Equation" r:id="rId7" imgW="1104900" imgH="812800" progId="Equation.DSMT4">
                  <p:embed/>
                </p:oleObj>
              </mc:Choice>
              <mc:Fallback>
                <p:oleObj name="Equation" r:id="rId7" imgW="1104900" imgH="812800" progId="Equation.DSMT4">
                  <p:embed/>
                  <p:pic>
                    <p:nvPicPr>
                      <p:cNvPr id="0" name="Object 4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296" y="3933155"/>
                        <a:ext cx="2511425" cy="184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0" name="Text Box 47"/>
          <p:cNvSpPr txBox="1">
            <a:spLocks noChangeArrowheads="1"/>
          </p:cNvSpPr>
          <p:nvPr/>
        </p:nvSpPr>
        <p:spPr bwMode="auto">
          <a:xfrm>
            <a:off x="751433" y="1340768"/>
            <a:ext cx="44656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设线圈中的磁通为</a:t>
            </a:r>
            <a:r>
              <a:rPr lang="el-GR" altLang="zh-CN" sz="2400">
                <a:latin typeface="宋体" panose="02010600030101010101" pitchFamily="2" charset="-122"/>
              </a:rPr>
              <a:t>Φ</a:t>
            </a:r>
            <a:r>
              <a:rPr lang="zh-CN" altLang="el-GR" sz="2400">
                <a:latin typeface="宋体" panose="02010600030101010101" pitchFamily="2" charset="-122"/>
              </a:rPr>
              <a:t>，线圈</a:t>
            </a:r>
            <a:r>
              <a:rPr lang="el-GR" altLang="zh-CN" sz="2400">
                <a:latin typeface="宋体" panose="02010600030101010101" pitchFamily="2" charset="-122"/>
              </a:rPr>
              <a:t>1</a:t>
            </a:r>
            <a:r>
              <a:rPr lang="zh-CN" altLang="el-GR" sz="2400">
                <a:latin typeface="宋体" panose="02010600030101010101" pitchFamily="2" charset="-122"/>
              </a:rPr>
              <a:t>、</a:t>
            </a:r>
            <a:r>
              <a:rPr lang="zh-CN" altLang="el-GR" sz="2400"/>
              <a:t>线圈</a:t>
            </a:r>
            <a:r>
              <a:rPr lang="el-GR" altLang="zh-CN" sz="2400">
                <a:latin typeface="宋体" panose="02010600030101010101" pitchFamily="2" charset="-122"/>
              </a:rPr>
              <a:t>2</a:t>
            </a:r>
            <a:r>
              <a:rPr lang="zh-CN" altLang="el-GR" sz="2400">
                <a:latin typeface="宋体" panose="02010600030101010101" pitchFamily="2" charset="-122"/>
              </a:rPr>
              <a:t>的匝数分别为</a:t>
            </a:r>
            <a:r>
              <a:rPr lang="el-GR" altLang="zh-CN" sz="2400">
                <a:latin typeface="宋体" panose="02010600030101010101" pitchFamily="2" charset="-122"/>
              </a:rPr>
              <a:t>N</a:t>
            </a:r>
            <a:r>
              <a:rPr lang="el-GR" altLang="zh-CN" sz="2400" baseline="-25000">
                <a:latin typeface="宋体" panose="02010600030101010101" pitchFamily="2" charset="-122"/>
              </a:rPr>
              <a:t>1</a:t>
            </a:r>
            <a:r>
              <a:rPr lang="zh-CN" altLang="el-GR" sz="2400">
                <a:latin typeface="宋体" panose="02010600030101010101" pitchFamily="2" charset="-122"/>
              </a:rPr>
              <a:t>，</a:t>
            </a:r>
            <a:r>
              <a:rPr lang="el-GR" altLang="zh-CN" sz="2400">
                <a:latin typeface="宋体" panose="02010600030101010101" pitchFamily="2" charset="-122"/>
              </a:rPr>
              <a:t>N</a:t>
            </a:r>
            <a:r>
              <a:rPr lang="el-GR" altLang="zh-CN" sz="2400" baseline="-25000">
                <a:latin typeface="宋体" panose="02010600030101010101" pitchFamily="2" charset="-122"/>
              </a:rPr>
              <a:t>2</a:t>
            </a:r>
            <a:r>
              <a:rPr lang="zh-CN" altLang="el-GR" sz="2400">
                <a:latin typeface="宋体" panose="02010600030101010101" pitchFamily="2" charset="-122"/>
              </a:rPr>
              <a:t>，有：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§10-5  </a:t>
            </a:r>
            <a:r>
              <a:rPr lang="zh-CN" altLang="en-US" dirty="0" smtClean="0">
                <a:latin typeface="宋体" panose="02010600030101010101" pitchFamily="2" charset="-122"/>
              </a:rPr>
              <a:t>理想变压器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7" name="Object 4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84733390"/>
              </p:ext>
            </p:extLst>
          </p:nvPr>
        </p:nvGraphicFramePr>
        <p:xfrm>
          <a:off x="865188" y="1208088"/>
          <a:ext cx="35290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Equation" r:id="rId3" imgW="1536480" imgH="393480" progId="Equation.DSMT4">
                  <p:embed/>
                </p:oleObj>
              </mc:Choice>
              <mc:Fallback>
                <p:oleObj name="Equation" r:id="rId3" imgW="1536480" imgH="39348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208088"/>
                        <a:ext cx="352901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57529407"/>
              </p:ext>
            </p:extLst>
          </p:nvPr>
        </p:nvGraphicFramePr>
        <p:xfrm>
          <a:off x="864720" y="2349277"/>
          <a:ext cx="302418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2" name="Equation" r:id="rId5" imgW="1206360" imgH="431640" progId="Equation.DSMT4">
                  <p:embed/>
                </p:oleObj>
              </mc:Choice>
              <mc:Fallback>
                <p:oleObj name="Equation" r:id="rId5" imgW="1206360" imgH="431640" progId="Equation.DSMT4">
                  <p:embed/>
                  <p:pic>
                    <p:nvPicPr>
                      <p:cNvPr id="0" name="Object 4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720" y="2349277"/>
                        <a:ext cx="302418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4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093315459"/>
              </p:ext>
            </p:extLst>
          </p:nvPr>
        </p:nvGraphicFramePr>
        <p:xfrm>
          <a:off x="592138" y="3573463"/>
          <a:ext cx="37846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Equation" r:id="rId7" imgW="1701720" imgH="431640" progId="Equation.DSMT4">
                  <p:embed/>
                </p:oleObj>
              </mc:Choice>
              <mc:Fallback>
                <p:oleObj name="Equation" r:id="rId7" imgW="1701720" imgH="43164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3573463"/>
                        <a:ext cx="3784600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Freeform 6"/>
          <p:cNvSpPr>
            <a:spLocks/>
          </p:cNvSpPr>
          <p:nvPr/>
        </p:nvSpPr>
        <p:spPr bwMode="auto">
          <a:xfrm rot="5400000">
            <a:off x="6265395" y="2204814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3" name="Oval 7"/>
          <p:cNvSpPr>
            <a:spLocks noChangeArrowheads="1"/>
          </p:cNvSpPr>
          <p:nvPr/>
        </p:nvSpPr>
        <p:spPr bwMode="auto">
          <a:xfrm>
            <a:off x="5328770" y="1449165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4" name="Oval 8"/>
          <p:cNvSpPr>
            <a:spLocks noChangeArrowheads="1"/>
          </p:cNvSpPr>
          <p:nvPr/>
        </p:nvSpPr>
        <p:spPr bwMode="auto">
          <a:xfrm>
            <a:off x="5328770" y="3392265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5" name="Freeform 9"/>
          <p:cNvSpPr>
            <a:spLocks/>
          </p:cNvSpPr>
          <p:nvPr/>
        </p:nvSpPr>
        <p:spPr bwMode="auto">
          <a:xfrm rot="5400000">
            <a:off x="6768633" y="2204814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6" name="Text Box 10"/>
          <p:cNvSpPr txBox="1">
            <a:spLocks noChangeArrowheads="1"/>
          </p:cNvSpPr>
          <p:nvPr/>
        </p:nvSpPr>
        <p:spPr bwMode="auto">
          <a:xfrm>
            <a:off x="5112870" y="1485677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1517" name="Text Box 11"/>
          <p:cNvSpPr txBox="1">
            <a:spLocks noChangeArrowheads="1"/>
          </p:cNvSpPr>
          <p:nvPr/>
        </p:nvSpPr>
        <p:spPr bwMode="auto">
          <a:xfrm>
            <a:off x="5184307" y="292554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1518" name="Oval 12"/>
          <p:cNvSpPr>
            <a:spLocks noChangeArrowheads="1"/>
          </p:cNvSpPr>
          <p:nvPr/>
        </p:nvSpPr>
        <p:spPr bwMode="auto">
          <a:xfrm>
            <a:off x="6481295" y="1844452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9" name="Oval 13"/>
          <p:cNvSpPr>
            <a:spLocks noChangeArrowheads="1"/>
          </p:cNvSpPr>
          <p:nvPr/>
        </p:nvSpPr>
        <p:spPr bwMode="auto">
          <a:xfrm>
            <a:off x="6984532" y="1844452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20" name="Text Box 14"/>
          <p:cNvSpPr txBox="1">
            <a:spLocks noChangeArrowheads="1"/>
          </p:cNvSpPr>
          <p:nvPr/>
        </p:nvSpPr>
        <p:spPr bwMode="auto">
          <a:xfrm>
            <a:off x="5833595" y="206035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21521" name="Text Box 15"/>
          <p:cNvSpPr txBox="1">
            <a:spLocks noChangeArrowheads="1"/>
          </p:cNvSpPr>
          <p:nvPr/>
        </p:nvSpPr>
        <p:spPr bwMode="auto">
          <a:xfrm>
            <a:off x="7128995" y="206035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21522" name="Line 16"/>
          <p:cNvSpPr>
            <a:spLocks noChangeShapeType="1"/>
          </p:cNvSpPr>
          <p:nvPr/>
        </p:nvSpPr>
        <p:spPr bwMode="auto">
          <a:xfrm>
            <a:off x="6409857" y="249374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3" name="Line 17"/>
          <p:cNvSpPr>
            <a:spLocks noChangeShapeType="1"/>
          </p:cNvSpPr>
          <p:nvPr/>
        </p:nvSpPr>
        <p:spPr bwMode="auto">
          <a:xfrm>
            <a:off x="6913095" y="249374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4" name="Line 18"/>
          <p:cNvSpPr>
            <a:spLocks noChangeShapeType="1"/>
          </p:cNvSpPr>
          <p:nvPr/>
        </p:nvSpPr>
        <p:spPr bwMode="auto">
          <a:xfrm flipV="1">
            <a:off x="6409857" y="1485677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5" name="Line 19"/>
          <p:cNvSpPr>
            <a:spLocks noChangeShapeType="1"/>
          </p:cNvSpPr>
          <p:nvPr/>
        </p:nvSpPr>
        <p:spPr bwMode="auto">
          <a:xfrm flipV="1">
            <a:off x="6913095" y="1485677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6" name="Line 20"/>
          <p:cNvSpPr>
            <a:spLocks noChangeShapeType="1"/>
          </p:cNvSpPr>
          <p:nvPr/>
        </p:nvSpPr>
        <p:spPr bwMode="auto">
          <a:xfrm flipH="1">
            <a:off x="5401795" y="1485677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7" name="Line 21"/>
          <p:cNvSpPr>
            <a:spLocks noChangeShapeType="1"/>
          </p:cNvSpPr>
          <p:nvPr/>
        </p:nvSpPr>
        <p:spPr bwMode="auto">
          <a:xfrm>
            <a:off x="6409857" y="3141440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8" name="Line 22"/>
          <p:cNvSpPr>
            <a:spLocks noChangeShapeType="1"/>
          </p:cNvSpPr>
          <p:nvPr/>
        </p:nvSpPr>
        <p:spPr bwMode="auto">
          <a:xfrm>
            <a:off x="6913095" y="2636615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9" name="Line 23"/>
          <p:cNvSpPr>
            <a:spLocks noChangeShapeType="1"/>
          </p:cNvSpPr>
          <p:nvPr/>
        </p:nvSpPr>
        <p:spPr bwMode="auto">
          <a:xfrm flipH="1">
            <a:off x="5401795" y="3428777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0" name="Line 24"/>
          <p:cNvSpPr>
            <a:spLocks noChangeShapeType="1"/>
          </p:cNvSpPr>
          <p:nvPr/>
        </p:nvSpPr>
        <p:spPr bwMode="auto">
          <a:xfrm flipH="1" flipV="1">
            <a:off x="7344895" y="1485677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1" name="Line 25"/>
          <p:cNvSpPr>
            <a:spLocks noChangeShapeType="1"/>
          </p:cNvSpPr>
          <p:nvPr/>
        </p:nvSpPr>
        <p:spPr bwMode="auto">
          <a:xfrm>
            <a:off x="5689132" y="1485677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2" name="Line 26"/>
          <p:cNvSpPr>
            <a:spLocks noChangeShapeType="1"/>
          </p:cNvSpPr>
          <p:nvPr/>
        </p:nvSpPr>
        <p:spPr bwMode="auto">
          <a:xfrm>
            <a:off x="6913095" y="342877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3" name="Line 27"/>
          <p:cNvSpPr>
            <a:spLocks noChangeShapeType="1"/>
          </p:cNvSpPr>
          <p:nvPr/>
        </p:nvSpPr>
        <p:spPr bwMode="auto">
          <a:xfrm>
            <a:off x="6913095" y="148567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4" name="Text Box 28"/>
          <p:cNvSpPr txBox="1">
            <a:spLocks noChangeArrowheads="1"/>
          </p:cNvSpPr>
          <p:nvPr/>
        </p:nvSpPr>
        <p:spPr bwMode="auto">
          <a:xfrm>
            <a:off x="7705257" y="1557115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1535" name="Text Box 29"/>
          <p:cNvSpPr txBox="1">
            <a:spLocks noChangeArrowheads="1"/>
          </p:cNvSpPr>
          <p:nvPr/>
        </p:nvSpPr>
        <p:spPr bwMode="auto">
          <a:xfrm>
            <a:off x="7705257" y="292554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1536" name="Line 30"/>
          <p:cNvSpPr>
            <a:spLocks noChangeShapeType="1"/>
          </p:cNvSpPr>
          <p:nvPr/>
        </p:nvSpPr>
        <p:spPr bwMode="auto">
          <a:xfrm flipV="1">
            <a:off x="6409857" y="263661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7" name="Oval 31"/>
          <p:cNvSpPr>
            <a:spLocks noChangeArrowheads="1"/>
          </p:cNvSpPr>
          <p:nvPr/>
        </p:nvSpPr>
        <p:spPr bwMode="auto">
          <a:xfrm>
            <a:off x="7849720" y="3392265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38" name="Oval 32"/>
          <p:cNvSpPr>
            <a:spLocks noChangeArrowheads="1"/>
          </p:cNvSpPr>
          <p:nvPr/>
        </p:nvSpPr>
        <p:spPr bwMode="auto">
          <a:xfrm>
            <a:off x="7849720" y="1449165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39" name="Text Box 33"/>
          <p:cNvSpPr txBox="1">
            <a:spLocks noChangeArrowheads="1"/>
          </p:cNvSpPr>
          <p:nvPr/>
        </p:nvSpPr>
        <p:spPr bwMode="auto">
          <a:xfrm>
            <a:off x="4968407" y="220481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21540" name="Text Box 34"/>
          <p:cNvSpPr txBox="1">
            <a:spLocks noChangeArrowheads="1"/>
          </p:cNvSpPr>
          <p:nvPr/>
        </p:nvSpPr>
        <p:spPr bwMode="auto">
          <a:xfrm>
            <a:off x="7705257" y="220481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21541" name="Text Box 35"/>
          <p:cNvSpPr txBox="1">
            <a:spLocks noChangeArrowheads="1"/>
          </p:cNvSpPr>
          <p:nvPr/>
        </p:nvSpPr>
        <p:spPr bwMode="auto">
          <a:xfrm>
            <a:off x="5760570" y="980852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21542" name="Text Box 36"/>
          <p:cNvSpPr txBox="1">
            <a:spLocks noChangeArrowheads="1"/>
          </p:cNvSpPr>
          <p:nvPr/>
        </p:nvSpPr>
        <p:spPr bwMode="auto">
          <a:xfrm>
            <a:off x="7128995" y="980852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sp>
        <p:nvSpPr>
          <p:cNvPr id="21543" name="AutoShape 38"/>
          <p:cNvSpPr>
            <a:spLocks noChangeArrowheads="1"/>
          </p:cNvSpPr>
          <p:nvPr/>
        </p:nvSpPr>
        <p:spPr bwMode="auto">
          <a:xfrm>
            <a:off x="4609632" y="4509865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44" name="Object 4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5774149"/>
              </p:ext>
            </p:extLst>
          </p:nvPr>
        </p:nvGraphicFramePr>
        <p:xfrm>
          <a:off x="936157" y="4652740"/>
          <a:ext cx="29527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4" name="Equation" r:id="rId9" imgW="1320800" imgH="508000" progId="Equation.DSMT4">
                  <p:embed/>
                </p:oleObj>
              </mc:Choice>
              <mc:Fallback>
                <p:oleObj name="Equation" r:id="rId9" imgW="1320800" imgH="5080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157" y="4652740"/>
                        <a:ext cx="295275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53733"/>
              </p:ext>
            </p:extLst>
          </p:nvPr>
        </p:nvGraphicFramePr>
        <p:xfrm>
          <a:off x="5112870" y="3933602"/>
          <a:ext cx="28702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5" name="Equation" r:id="rId11" imgW="1168400" imgH="508000" progId="Equation.DSMT4">
                  <p:embed/>
                </p:oleObj>
              </mc:Choice>
              <mc:Fallback>
                <p:oleObj name="Equation" r:id="rId11" imgW="1168400" imgH="5080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870" y="3933602"/>
                        <a:ext cx="28702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§10-5  </a:t>
            </a:r>
            <a:r>
              <a:rPr lang="zh-CN" altLang="en-US" dirty="0" smtClean="0">
                <a:latin typeface="宋体" panose="02010600030101010101" pitchFamily="2" charset="-122"/>
              </a:rPr>
              <a:t>理想变压器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1" name="Object 38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02229397"/>
              </p:ext>
            </p:extLst>
          </p:nvPr>
        </p:nvGraphicFramePr>
        <p:xfrm>
          <a:off x="1763713" y="1268760"/>
          <a:ext cx="11525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4" name="Equation" r:id="rId3" imgW="558558" imgH="431613" progId="Equation.DSMT4">
                  <p:embed/>
                </p:oleObj>
              </mc:Choice>
              <mc:Fallback>
                <p:oleObj name="Equation" r:id="rId3" imgW="558558" imgH="431613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268760"/>
                        <a:ext cx="115252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656824392"/>
              </p:ext>
            </p:extLst>
          </p:nvPr>
        </p:nvGraphicFramePr>
        <p:xfrm>
          <a:off x="3635375" y="1268760"/>
          <a:ext cx="122396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" name="Equation" r:id="rId5" imgW="622030" imgH="431613" progId="Equation.DSMT4">
                  <p:embed/>
                </p:oleObj>
              </mc:Choice>
              <mc:Fallback>
                <p:oleObj name="Equation" r:id="rId5" imgW="622030" imgH="431613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268760"/>
                        <a:ext cx="122396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Freeform 6"/>
          <p:cNvSpPr>
            <a:spLocks/>
          </p:cNvSpPr>
          <p:nvPr/>
        </p:nvSpPr>
        <p:spPr bwMode="auto">
          <a:xfrm rot="5400000">
            <a:off x="6948488" y="202473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8" name="Oval 7"/>
          <p:cNvSpPr>
            <a:spLocks noChangeArrowheads="1"/>
          </p:cNvSpPr>
          <p:nvPr/>
        </p:nvSpPr>
        <p:spPr bwMode="auto">
          <a:xfrm>
            <a:off x="6011863" y="1269082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9" name="Oval 8"/>
          <p:cNvSpPr>
            <a:spLocks noChangeArrowheads="1"/>
          </p:cNvSpPr>
          <p:nvPr/>
        </p:nvSpPr>
        <p:spPr bwMode="auto">
          <a:xfrm>
            <a:off x="6011863" y="2779911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40" name="Freeform 9"/>
          <p:cNvSpPr>
            <a:spLocks/>
          </p:cNvSpPr>
          <p:nvPr/>
        </p:nvSpPr>
        <p:spPr bwMode="auto">
          <a:xfrm rot="5400000">
            <a:off x="7451726" y="202473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1" name="Text Box 10"/>
          <p:cNvSpPr txBox="1">
            <a:spLocks noChangeArrowheads="1"/>
          </p:cNvSpPr>
          <p:nvPr/>
        </p:nvSpPr>
        <p:spPr bwMode="auto">
          <a:xfrm>
            <a:off x="5795963" y="1305594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2542" name="Text Box 11"/>
          <p:cNvSpPr txBox="1">
            <a:spLocks noChangeArrowheads="1"/>
          </p:cNvSpPr>
          <p:nvPr/>
        </p:nvSpPr>
        <p:spPr bwMode="auto">
          <a:xfrm>
            <a:off x="5867400" y="231318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2543" name="Oval 12"/>
          <p:cNvSpPr>
            <a:spLocks noChangeArrowheads="1"/>
          </p:cNvSpPr>
          <p:nvPr/>
        </p:nvSpPr>
        <p:spPr bwMode="auto">
          <a:xfrm>
            <a:off x="7164388" y="1664369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44" name="Oval 13"/>
          <p:cNvSpPr>
            <a:spLocks noChangeArrowheads="1"/>
          </p:cNvSpPr>
          <p:nvPr/>
        </p:nvSpPr>
        <p:spPr bwMode="auto">
          <a:xfrm>
            <a:off x="7451725" y="1664369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45" name="Text Box 14"/>
          <p:cNvSpPr txBox="1">
            <a:spLocks noChangeArrowheads="1"/>
          </p:cNvSpPr>
          <p:nvPr/>
        </p:nvSpPr>
        <p:spPr bwMode="auto">
          <a:xfrm>
            <a:off x="6516688" y="1880269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22546" name="Text Box 15"/>
          <p:cNvSpPr txBox="1">
            <a:spLocks noChangeArrowheads="1"/>
          </p:cNvSpPr>
          <p:nvPr/>
        </p:nvSpPr>
        <p:spPr bwMode="auto">
          <a:xfrm>
            <a:off x="7812088" y="1880269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22549" name="Line 18"/>
          <p:cNvSpPr>
            <a:spLocks noChangeShapeType="1"/>
          </p:cNvSpPr>
          <p:nvPr/>
        </p:nvSpPr>
        <p:spPr bwMode="auto">
          <a:xfrm flipV="1">
            <a:off x="7092950" y="1305594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0" name="Line 19"/>
          <p:cNvSpPr>
            <a:spLocks noChangeShapeType="1"/>
          </p:cNvSpPr>
          <p:nvPr/>
        </p:nvSpPr>
        <p:spPr bwMode="auto">
          <a:xfrm flipV="1">
            <a:off x="7596188" y="1305594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1" name="Line 20"/>
          <p:cNvSpPr>
            <a:spLocks noChangeShapeType="1"/>
          </p:cNvSpPr>
          <p:nvPr/>
        </p:nvSpPr>
        <p:spPr bwMode="auto">
          <a:xfrm flipH="1">
            <a:off x="6084888" y="1305594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2" name="Line 21"/>
          <p:cNvSpPr>
            <a:spLocks noChangeShapeType="1"/>
          </p:cNvSpPr>
          <p:nvPr/>
        </p:nvSpPr>
        <p:spPr bwMode="auto">
          <a:xfrm>
            <a:off x="7092950" y="252908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4" name="Line 23"/>
          <p:cNvSpPr>
            <a:spLocks noChangeShapeType="1"/>
          </p:cNvSpPr>
          <p:nvPr/>
        </p:nvSpPr>
        <p:spPr bwMode="auto">
          <a:xfrm flipH="1">
            <a:off x="6084888" y="281642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5" name="Line 24"/>
          <p:cNvSpPr>
            <a:spLocks noChangeShapeType="1"/>
          </p:cNvSpPr>
          <p:nvPr/>
        </p:nvSpPr>
        <p:spPr bwMode="auto">
          <a:xfrm flipH="1" flipV="1">
            <a:off x="8027988" y="1305594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6" name="Line 25"/>
          <p:cNvSpPr>
            <a:spLocks noChangeShapeType="1"/>
          </p:cNvSpPr>
          <p:nvPr/>
        </p:nvSpPr>
        <p:spPr bwMode="auto">
          <a:xfrm>
            <a:off x="6372225" y="1305594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7" name="Line 26"/>
          <p:cNvSpPr>
            <a:spLocks noChangeShapeType="1"/>
          </p:cNvSpPr>
          <p:nvPr/>
        </p:nvSpPr>
        <p:spPr bwMode="auto">
          <a:xfrm>
            <a:off x="7596188" y="281642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8" name="Line 27"/>
          <p:cNvSpPr>
            <a:spLocks noChangeShapeType="1"/>
          </p:cNvSpPr>
          <p:nvPr/>
        </p:nvSpPr>
        <p:spPr bwMode="auto">
          <a:xfrm>
            <a:off x="7596188" y="1305594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59" name="Text Box 28"/>
          <p:cNvSpPr txBox="1">
            <a:spLocks noChangeArrowheads="1"/>
          </p:cNvSpPr>
          <p:nvPr/>
        </p:nvSpPr>
        <p:spPr bwMode="auto">
          <a:xfrm>
            <a:off x="8388350" y="1377032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2560" name="Text Box 29"/>
          <p:cNvSpPr txBox="1">
            <a:spLocks noChangeArrowheads="1"/>
          </p:cNvSpPr>
          <p:nvPr/>
        </p:nvSpPr>
        <p:spPr bwMode="auto">
          <a:xfrm>
            <a:off x="8388350" y="231318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2561" name="Line 30"/>
          <p:cNvSpPr>
            <a:spLocks noChangeShapeType="1"/>
          </p:cNvSpPr>
          <p:nvPr/>
        </p:nvSpPr>
        <p:spPr bwMode="auto">
          <a:xfrm flipV="1">
            <a:off x="7092950" y="231241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62" name="Oval 31"/>
          <p:cNvSpPr>
            <a:spLocks noChangeArrowheads="1"/>
          </p:cNvSpPr>
          <p:nvPr/>
        </p:nvSpPr>
        <p:spPr bwMode="auto">
          <a:xfrm>
            <a:off x="8532813" y="2779911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3" name="Oval 32"/>
          <p:cNvSpPr>
            <a:spLocks noChangeArrowheads="1"/>
          </p:cNvSpPr>
          <p:nvPr/>
        </p:nvSpPr>
        <p:spPr bwMode="auto">
          <a:xfrm>
            <a:off x="8532813" y="1269082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64" name="Text Box 33"/>
          <p:cNvSpPr txBox="1">
            <a:spLocks noChangeArrowheads="1"/>
          </p:cNvSpPr>
          <p:nvPr/>
        </p:nvSpPr>
        <p:spPr bwMode="auto">
          <a:xfrm>
            <a:off x="5651500" y="1844824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u</a:t>
            </a:r>
            <a:r>
              <a:rPr lang="en-US" altLang="zh-CN" baseline="-25000" dirty="0"/>
              <a:t>1</a:t>
            </a:r>
          </a:p>
        </p:txBody>
      </p:sp>
      <p:sp>
        <p:nvSpPr>
          <p:cNvPr id="22565" name="Text Box 34"/>
          <p:cNvSpPr txBox="1">
            <a:spLocks noChangeArrowheads="1"/>
          </p:cNvSpPr>
          <p:nvPr/>
        </p:nvSpPr>
        <p:spPr bwMode="auto">
          <a:xfrm>
            <a:off x="8388350" y="1844824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22566" name="Text Box 35"/>
          <p:cNvSpPr txBox="1">
            <a:spLocks noChangeArrowheads="1"/>
          </p:cNvSpPr>
          <p:nvPr/>
        </p:nvSpPr>
        <p:spPr bwMode="auto">
          <a:xfrm>
            <a:off x="6443663" y="800769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22567" name="Text Box 36"/>
          <p:cNvSpPr txBox="1">
            <a:spLocks noChangeArrowheads="1"/>
          </p:cNvSpPr>
          <p:nvPr/>
        </p:nvSpPr>
        <p:spPr bwMode="auto">
          <a:xfrm>
            <a:off x="7812088" y="800769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sp>
        <p:nvSpPr>
          <p:cNvPr id="22568" name="Text Box 42"/>
          <p:cNvSpPr txBox="1">
            <a:spLocks noChangeArrowheads="1"/>
          </p:cNvSpPr>
          <p:nvPr/>
        </p:nvSpPr>
        <p:spPr bwMode="auto">
          <a:xfrm>
            <a:off x="467146" y="2678429"/>
            <a:ext cx="57610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设    </a:t>
            </a:r>
            <a:r>
              <a:rPr lang="zh-CN" altLang="en-US" sz="2000" dirty="0" smtClean="0"/>
              <a:t>       </a:t>
            </a:r>
            <a:r>
              <a:rPr lang="zh-CN" altLang="en-US" sz="2000" dirty="0">
                <a:latin typeface="Times New Roman" panose="02020603050405020304" pitchFamily="18" charset="0"/>
              </a:rPr>
              <a:t>为理想变压器的匝数比，又称为变比</a:t>
            </a:r>
          </a:p>
        </p:txBody>
      </p:sp>
      <p:graphicFrame>
        <p:nvGraphicFramePr>
          <p:cNvPr id="22569" name="Object 45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72452891"/>
              </p:ext>
            </p:extLst>
          </p:nvPr>
        </p:nvGraphicFramePr>
        <p:xfrm>
          <a:off x="1042988" y="3429348"/>
          <a:ext cx="1728787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Equation" r:id="rId7" imgW="583947" imgH="634725" progId="Equation.DSMT4">
                  <p:embed/>
                </p:oleObj>
              </mc:Choice>
              <mc:Fallback>
                <p:oleObj name="Equation" r:id="rId7" imgW="583947" imgH="634725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29348"/>
                        <a:ext cx="1728787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70" name="AutoShape 47"/>
          <p:cNvSpPr>
            <a:spLocks noChangeArrowheads="1"/>
          </p:cNvSpPr>
          <p:nvPr/>
        </p:nvSpPr>
        <p:spPr bwMode="auto">
          <a:xfrm>
            <a:off x="2843213" y="4005610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57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564176"/>
              </p:ext>
            </p:extLst>
          </p:nvPr>
        </p:nvGraphicFramePr>
        <p:xfrm>
          <a:off x="3348038" y="3789710"/>
          <a:ext cx="2016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Equation" r:id="rId9" imgW="812447" imgH="228501" progId="Equation.DSMT4">
                  <p:embed/>
                </p:oleObj>
              </mc:Choice>
              <mc:Fallback>
                <p:oleObj name="Equation" r:id="rId9" imgW="812447" imgH="228501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789710"/>
                        <a:ext cx="20161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72" name="Freeform 49"/>
          <p:cNvSpPr>
            <a:spLocks/>
          </p:cNvSpPr>
          <p:nvPr/>
        </p:nvSpPr>
        <p:spPr bwMode="auto">
          <a:xfrm rot="5400000">
            <a:off x="6875463" y="393288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3" name="Oval 50"/>
          <p:cNvSpPr>
            <a:spLocks noChangeArrowheads="1"/>
          </p:cNvSpPr>
          <p:nvPr/>
        </p:nvSpPr>
        <p:spPr bwMode="auto">
          <a:xfrm>
            <a:off x="5940425" y="4651524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4" name="Freeform 51"/>
          <p:cNvSpPr>
            <a:spLocks/>
          </p:cNvSpPr>
          <p:nvPr/>
        </p:nvSpPr>
        <p:spPr bwMode="auto">
          <a:xfrm rot="5400000">
            <a:off x="7378701" y="393288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5" name="Text Box 52"/>
          <p:cNvSpPr txBox="1">
            <a:spLocks noChangeArrowheads="1"/>
          </p:cNvSpPr>
          <p:nvPr/>
        </p:nvSpPr>
        <p:spPr bwMode="auto">
          <a:xfrm>
            <a:off x="5722938" y="3213745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2576" name="Text Box 53"/>
          <p:cNvSpPr txBox="1">
            <a:spLocks noChangeArrowheads="1"/>
          </p:cNvSpPr>
          <p:nvPr/>
        </p:nvSpPr>
        <p:spPr bwMode="auto">
          <a:xfrm>
            <a:off x="5795963" y="418479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2577" name="Oval 54"/>
          <p:cNvSpPr>
            <a:spLocks noChangeArrowheads="1"/>
          </p:cNvSpPr>
          <p:nvPr/>
        </p:nvSpPr>
        <p:spPr bwMode="auto">
          <a:xfrm>
            <a:off x="7091363" y="3572520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8" name="Oval 55"/>
          <p:cNvSpPr>
            <a:spLocks noChangeArrowheads="1"/>
          </p:cNvSpPr>
          <p:nvPr/>
        </p:nvSpPr>
        <p:spPr bwMode="auto">
          <a:xfrm>
            <a:off x="7380288" y="3572520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79" name="Text Box 56"/>
          <p:cNvSpPr txBox="1">
            <a:spLocks noChangeArrowheads="1"/>
          </p:cNvSpPr>
          <p:nvPr/>
        </p:nvSpPr>
        <p:spPr bwMode="auto">
          <a:xfrm>
            <a:off x="7739063" y="3788420"/>
            <a:ext cx="503237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N2</a:t>
            </a:r>
          </a:p>
        </p:txBody>
      </p:sp>
      <p:sp>
        <p:nvSpPr>
          <p:cNvPr id="22580" name="Line 57"/>
          <p:cNvSpPr>
            <a:spLocks noChangeShapeType="1"/>
          </p:cNvSpPr>
          <p:nvPr/>
        </p:nvSpPr>
        <p:spPr bwMode="auto">
          <a:xfrm flipV="1">
            <a:off x="7019925" y="321374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81" name="Line 58"/>
          <p:cNvSpPr>
            <a:spLocks noChangeShapeType="1"/>
          </p:cNvSpPr>
          <p:nvPr/>
        </p:nvSpPr>
        <p:spPr bwMode="auto">
          <a:xfrm flipV="1">
            <a:off x="7523163" y="321374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83" name="Line 61"/>
          <p:cNvSpPr>
            <a:spLocks noChangeShapeType="1"/>
          </p:cNvSpPr>
          <p:nvPr/>
        </p:nvSpPr>
        <p:spPr bwMode="auto">
          <a:xfrm flipH="1">
            <a:off x="6011863" y="4688036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84" name="Line 62"/>
          <p:cNvSpPr>
            <a:spLocks noChangeShapeType="1"/>
          </p:cNvSpPr>
          <p:nvPr/>
        </p:nvSpPr>
        <p:spPr bwMode="auto">
          <a:xfrm>
            <a:off x="6299200" y="321374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85" name="Line 63"/>
          <p:cNvSpPr>
            <a:spLocks noChangeShapeType="1"/>
          </p:cNvSpPr>
          <p:nvPr/>
        </p:nvSpPr>
        <p:spPr bwMode="auto">
          <a:xfrm>
            <a:off x="7524750" y="4688036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86" name="Text Box 64"/>
          <p:cNvSpPr txBox="1">
            <a:spLocks noChangeArrowheads="1"/>
          </p:cNvSpPr>
          <p:nvPr/>
        </p:nvSpPr>
        <p:spPr bwMode="auto">
          <a:xfrm>
            <a:off x="8315325" y="3285182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2587" name="Text Box 65"/>
          <p:cNvSpPr txBox="1">
            <a:spLocks noChangeArrowheads="1"/>
          </p:cNvSpPr>
          <p:nvPr/>
        </p:nvSpPr>
        <p:spPr bwMode="auto">
          <a:xfrm>
            <a:off x="8316913" y="425623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2589" name="Oval 67"/>
          <p:cNvSpPr>
            <a:spLocks noChangeArrowheads="1"/>
          </p:cNvSpPr>
          <p:nvPr/>
        </p:nvSpPr>
        <p:spPr bwMode="auto">
          <a:xfrm>
            <a:off x="8459788" y="4651524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90" name="Oval 68"/>
          <p:cNvSpPr>
            <a:spLocks noChangeArrowheads="1"/>
          </p:cNvSpPr>
          <p:nvPr/>
        </p:nvSpPr>
        <p:spPr bwMode="auto">
          <a:xfrm>
            <a:off x="8459788" y="3177232"/>
            <a:ext cx="73025" cy="714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91" name="Text Box 69"/>
          <p:cNvSpPr txBox="1">
            <a:spLocks noChangeArrowheads="1"/>
          </p:cNvSpPr>
          <p:nvPr/>
        </p:nvSpPr>
        <p:spPr bwMode="auto">
          <a:xfrm>
            <a:off x="5724525" y="378842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22592" name="Text Box 70"/>
          <p:cNvSpPr txBox="1">
            <a:spLocks noChangeArrowheads="1"/>
          </p:cNvSpPr>
          <p:nvPr/>
        </p:nvSpPr>
        <p:spPr bwMode="auto">
          <a:xfrm>
            <a:off x="8315325" y="3932882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22593" name="Text Box 71"/>
          <p:cNvSpPr txBox="1">
            <a:spLocks noChangeArrowheads="1"/>
          </p:cNvSpPr>
          <p:nvPr/>
        </p:nvSpPr>
        <p:spPr bwMode="auto">
          <a:xfrm>
            <a:off x="6370638" y="270892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22594" name="Line 72"/>
          <p:cNvSpPr>
            <a:spLocks noChangeShapeType="1"/>
          </p:cNvSpPr>
          <p:nvPr/>
        </p:nvSpPr>
        <p:spPr bwMode="auto">
          <a:xfrm flipH="1">
            <a:off x="7667625" y="3212157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95" name="Line 73"/>
          <p:cNvSpPr>
            <a:spLocks noChangeShapeType="1"/>
          </p:cNvSpPr>
          <p:nvPr/>
        </p:nvSpPr>
        <p:spPr bwMode="auto">
          <a:xfrm>
            <a:off x="7524750" y="3212157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96" name="Line 74"/>
          <p:cNvSpPr>
            <a:spLocks noChangeShapeType="1"/>
          </p:cNvSpPr>
          <p:nvPr/>
        </p:nvSpPr>
        <p:spPr bwMode="auto">
          <a:xfrm flipH="1">
            <a:off x="6084888" y="3212157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97" name="Oval 75"/>
          <p:cNvSpPr>
            <a:spLocks noChangeArrowheads="1"/>
          </p:cNvSpPr>
          <p:nvPr/>
        </p:nvSpPr>
        <p:spPr bwMode="auto">
          <a:xfrm>
            <a:off x="6011863" y="3175645"/>
            <a:ext cx="73025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98" name="Text Box 76"/>
          <p:cNvSpPr txBox="1">
            <a:spLocks noChangeArrowheads="1"/>
          </p:cNvSpPr>
          <p:nvPr/>
        </p:nvSpPr>
        <p:spPr bwMode="auto">
          <a:xfrm>
            <a:off x="6443663" y="3788420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N1</a:t>
            </a:r>
          </a:p>
        </p:txBody>
      </p:sp>
      <p:sp>
        <p:nvSpPr>
          <p:cNvPr id="22599" name="Text Box 77"/>
          <p:cNvSpPr txBox="1">
            <a:spLocks noChangeArrowheads="1"/>
          </p:cNvSpPr>
          <p:nvPr/>
        </p:nvSpPr>
        <p:spPr bwMode="auto">
          <a:xfrm>
            <a:off x="7164388" y="1088107"/>
            <a:ext cx="360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</a:t>
            </a:r>
          </a:p>
        </p:txBody>
      </p:sp>
      <p:sp>
        <p:nvSpPr>
          <p:cNvPr id="22600" name="Line 78"/>
          <p:cNvSpPr>
            <a:spLocks noChangeShapeType="1"/>
          </p:cNvSpPr>
          <p:nvPr/>
        </p:nvSpPr>
        <p:spPr bwMode="auto">
          <a:xfrm flipH="1">
            <a:off x="7164388" y="1377032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601" name="Line 79"/>
          <p:cNvSpPr>
            <a:spLocks noChangeShapeType="1"/>
          </p:cNvSpPr>
          <p:nvPr/>
        </p:nvSpPr>
        <p:spPr bwMode="auto">
          <a:xfrm>
            <a:off x="7380288" y="1377032"/>
            <a:ext cx="1444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602" name="Text Box 84"/>
          <p:cNvSpPr txBox="1">
            <a:spLocks noChangeArrowheads="1"/>
          </p:cNvSpPr>
          <p:nvPr/>
        </p:nvSpPr>
        <p:spPr bwMode="auto">
          <a:xfrm>
            <a:off x="7019925" y="3140720"/>
            <a:ext cx="576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/>
              <a:t>:1</a:t>
            </a:r>
          </a:p>
        </p:txBody>
      </p:sp>
      <p:sp>
        <p:nvSpPr>
          <p:cNvPr id="22603" name="AutoShape 85"/>
          <p:cNvSpPr>
            <a:spLocks/>
          </p:cNvSpPr>
          <p:nvPr/>
        </p:nvSpPr>
        <p:spPr bwMode="auto">
          <a:xfrm>
            <a:off x="755650" y="3573810"/>
            <a:ext cx="215900" cy="10795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§10-5  </a:t>
            </a:r>
            <a:r>
              <a:rPr lang="zh-CN" altLang="en-US" dirty="0" smtClean="0">
                <a:latin typeface="宋体" panose="02010600030101010101" pitchFamily="2" charset="-122"/>
              </a:rPr>
              <a:t>理想变压器</a:t>
            </a:r>
            <a:endParaRPr lang="zh-CN" altLang="en-US" b="1" kern="0" dirty="0" smtClean="0">
              <a:latin typeface="宋体" panose="02010600030101010101" pitchFamily="2" charset="-122"/>
            </a:endParaRPr>
          </a:p>
        </p:txBody>
      </p:sp>
      <p:graphicFrame>
        <p:nvGraphicFramePr>
          <p:cNvPr id="22533" name="Object 4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064788754"/>
              </p:ext>
            </p:extLst>
          </p:nvPr>
        </p:nvGraphicFramePr>
        <p:xfrm>
          <a:off x="865608" y="2621897"/>
          <a:ext cx="6477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Equation" r:id="rId11" imgW="482391" imgH="431613" progId="Equation.DSMT4">
                  <p:embed/>
                </p:oleObj>
              </mc:Choice>
              <mc:Fallback>
                <p:oleObj name="Equation" r:id="rId11" imgW="482391" imgH="431613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608" y="2621897"/>
                        <a:ext cx="6477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" r="4935" b="19530"/>
          <a:stretch/>
        </p:blipFill>
        <p:spPr>
          <a:xfrm>
            <a:off x="5688758" y="4941168"/>
            <a:ext cx="3203722" cy="1798357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7019925" y="4245620"/>
            <a:ext cx="0" cy="44241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接连接符 76"/>
          <p:cNvCxnSpPr/>
          <p:nvPr/>
        </p:nvCxnSpPr>
        <p:spPr bwMode="auto">
          <a:xfrm>
            <a:off x="7523163" y="4245620"/>
            <a:ext cx="0" cy="44241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Line 30"/>
          <p:cNvSpPr>
            <a:spLocks noChangeShapeType="1"/>
          </p:cNvSpPr>
          <p:nvPr/>
        </p:nvSpPr>
        <p:spPr bwMode="auto">
          <a:xfrm flipV="1">
            <a:off x="7595002" y="231241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" name="Text Box 42"/>
          <p:cNvSpPr txBox="1">
            <a:spLocks noChangeArrowheads="1"/>
          </p:cNvSpPr>
          <p:nvPr/>
        </p:nvSpPr>
        <p:spPr bwMode="auto">
          <a:xfrm>
            <a:off x="107504" y="5175483"/>
            <a:ext cx="5761038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</a:rPr>
              <a:t>理想变压器将一侧吸收的能量全部传输到另一侧输出。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</a:rPr>
              <a:t>在传输过程中，仅仅将电压、电流按变比作数值的变换，既不耗能也不储能，是一个非动态无损耗的磁耦合元件。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宋体" panose="02010600030101010101" pitchFamily="2" charset="-122"/>
              </a:rPr>
              <a:t>§10-5  </a:t>
            </a:r>
            <a:r>
              <a:rPr lang="zh-CN" altLang="en-US" smtClean="0">
                <a:latin typeface="宋体" panose="02010600030101010101" pitchFamily="2" charset="-122"/>
              </a:rPr>
              <a:t>理想变压器</a:t>
            </a:r>
            <a:endParaRPr lang="zh-CN" altLang="en-US" b="1" smtClean="0">
              <a:latin typeface="宋体" panose="02010600030101010101" pitchFamily="2" charset="-122"/>
            </a:endParaRPr>
          </a:p>
        </p:txBody>
      </p:sp>
      <p:sp>
        <p:nvSpPr>
          <p:cNvPr id="23558" name="Freeform 9"/>
          <p:cNvSpPr>
            <a:spLocks/>
          </p:cNvSpPr>
          <p:nvPr/>
        </p:nvSpPr>
        <p:spPr bwMode="auto">
          <a:xfrm rot="5400000">
            <a:off x="6948488" y="242083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Oval 10"/>
          <p:cNvSpPr>
            <a:spLocks noChangeArrowheads="1"/>
          </p:cNvSpPr>
          <p:nvPr/>
        </p:nvSpPr>
        <p:spPr bwMode="auto">
          <a:xfrm>
            <a:off x="6011863" y="1665189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0" name="Oval 11"/>
          <p:cNvSpPr>
            <a:spLocks noChangeArrowheads="1"/>
          </p:cNvSpPr>
          <p:nvPr/>
        </p:nvSpPr>
        <p:spPr bwMode="auto">
          <a:xfrm>
            <a:off x="6011863" y="3608289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1" name="Freeform 12"/>
          <p:cNvSpPr>
            <a:spLocks/>
          </p:cNvSpPr>
          <p:nvPr/>
        </p:nvSpPr>
        <p:spPr bwMode="auto">
          <a:xfrm rot="5400000">
            <a:off x="7451726" y="242083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2" name="Text Box 13"/>
          <p:cNvSpPr txBox="1">
            <a:spLocks noChangeArrowheads="1"/>
          </p:cNvSpPr>
          <p:nvPr/>
        </p:nvSpPr>
        <p:spPr bwMode="auto">
          <a:xfrm>
            <a:off x="5795963" y="170170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3563" name="Text Box 14"/>
          <p:cNvSpPr txBox="1">
            <a:spLocks noChangeArrowheads="1"/>
          </p:cNvSpPr>
          <p:nvPr/>
        </p:nvSpPr>
        <p:spPr bwMode="auto">
          <a:xfrm>
            <a:off x="5867400" y="3141564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3564" name="Oval 15"/>
          <p:cNvSpPr>
            <a:spLocks noChangeArrowheads="1"/>
          </p:cNvSpPr>
          <p:nvPr/>
        </p:nvSpPr>
        <p:spPr bwMode="auto">
          <a:xfrm>
            <a:off x="7164388" y="2060476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5" name="Oval 16"/>
          <p:cNvSpPr>
            <a:spLocks noChangeArrowheads="1"/>
          </p:cNvSpPr>
          <p:nvPr/>
        </p:nvSpPr>
        <p:spPr bwMode="auto">
          <a:xfrm>
            <a:off x="7451725" y="2060476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6" name="Line 19"/>
          <p:cNvSpPr>
            <a:spLocks noChangeShapeType="1"/>
          </p:cNvSpPr>
          <p:nvPr/>
        </p:nvSpPr>
        <p:spPr bwMode="auto">
          <a:xfrm>
            <a:off x="7092950" y="270976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67" name="Line 20"/>
          <p:cNvSpPr>
            <a:spLocks noChangeShapeType="1"/>
          </p:cNvSpPr>
          <p:nvPr/>
        </p:nvSpPr>
        <p:spPr bwMode="auto">
          <a:xfrm>
            <a:off x="7596188" y="270976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68" name="Line 21"/>
          <p:cNvSpPr>
            <a:spLocks noChangeShapeType="1"/>
          </p:cNvSpPr>
          <p:nvPr/>
        </p:nvSpPr>
        <p:spPr bwMode="auto">
          <a:xfrm flipV="1">
            <a:off x="7092950" y="1701701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69" name="Line 22"/>
          <p:cNvSpPr>
            <a:spLocks noChangeShapeType="1"/>
          </p:cNvSpPr>
          <p:nvPr/>
        </p:nvSpPr>
        <p:spPr bwMode="auto">
          <a:xfrm flipV="1">
            <a:off x="7596188" y="1701701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0" name="Line 23"/>
          <p:cNvSpPr>
            <a:spLocks noChangeShapeType="1"/>
          </p:cNvSpPr>
          <p:nvPr/>
        </p:nvSpPr>
        <p:spPr bwMode="auto">
          <a:xfrm flipH="1">
            <a:off x="6084888" y="1701701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1" name="Line 24"/>
          <p:cNvSpPr>
            <a:spLocks noChangeShapeType="1"/>
          </p:cNvSpPr>
          <p:nvPr/>
        </p:nvSpPr>
        <p:spPr bwMode="auto">
          <a:xfrm>
            <a:off x="7092950" y="3357464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2" name="Line 25"/>
          <p:cNvSpPr>
            <a:spLocks noChangeShapeType="1"/>
          </p:cNvSpPr>
          <p:nvPr/>
        </p:nvSpPr>
        <p:spPr bwMode="auto">
          <a:xfrm>
            <a:off x="7596188" y="2852639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3" name="Line 26"/>
          <p:cNvSpPr>
            <a:spLocks noChangeShapeType="1"/>
          </p:cNvSpPr>
          <p:nvPr/>
        </p:nvSpPr>
        <p:spPr bwMode="auto">
          <a:xfrm flipH="1">
            <a:off x="6084888" y="3644801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4" name="Line 27"/>
          <p:cNvSpPr>
            <a:spLocks noChangeShapeType="1"/>
          </p:cNvSpPr>
          <p:nvPr/>
        </p:nvSpPr>
        <p:spPr bwMode="auto">
          <a:xfrm flipH="1" flipV="1">
            <a:off x="8027988" y="1701701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5" name="Line 28"/>
          <p:cNvSpPr>
            <a:spLocks noChangeShapeType="1"/>
          </p:cNvSpPr>
          <p:nvPr/>
        </p:nvSpPr>
        <p:spPr bwMode="auto">
          <a:xfrm>
            <a:off x="6372225" y="1701701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6" name="Line 29"/>
          <p:cNvSpPr>
            <a:spLocks noChangeShapeType="1"/>
          </p:cNvSpPr>
          <p:nvPr/>
        </p:nvSpPr>
        <p:spPr bwMode="auto">
          <a:xfrm>
            <a:off x="7596188" y="3644801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7" name="Line 30"/>
          <p:cNvSpPr>
            <a:spLocks noChangeShapeType="1"/>
          </p:cNvSpPr>
          <p:nvPr/>
        </p:nvSpPr>
        <p:spPr bwMode="auto">
          <a:xfrm>
            <a:off x="7596188" y="1701701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78" name="Text Box 31"/>
          <p:cNvSpPr txBox="1">
            <a:spLocks noChangeArrowheads="1"/>
          </p:cNvSpPr>
          <p:nvPr/>
        </p:nvSpPr>
        <p:spPr bwMode="auto">
          <a:xfrm>
            <a:off x="8027988" y="177313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23579" name="Text Box 32"/>
          <p:cNvSpPr txBox="1">
            <a:spLocks noChangeArrowheads="1"/>
          </p:cNvSpPr>
          <p:nvPr/>
        </p:nvSpPr>
        <p:spPr bwMode="auto">
          <a:xfrm>
            <a:off x="8027988" y="321300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23580" name="Line 33"/>
          <p:cNvSpPr>
            <a:spLocks noChangeShapeType="1"/>
          </p:cNvSpPr>
          <p:nvPr/>
        </p:nvSpPr>
        <p:spPr bwMode="auto">
          <a:xfrm flipV="1">
            <a:off x="7092950" y="2852639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81" name="Oval 34"/>
          <p:cNvSpPr>
            <a:spLocks noChangeArrowheads="1"/>
          </p:cNvSpPr>
          <p:nvPr/>
        </p:nvSpPr>
        <p:spPr bwMode="auto">
          <a:xfrm>
            <a:off x="8532813" y="3608289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82" name="Oval 35"/>
          <p:cNvSpPr>
            <a:spLocks noChangeArrowheads="1"/>
          </p:cNvSpPr>
          <p:nvPr/>
        </p:nvSpPr>
        <p:spPr bwMode="auto">
          <a:xfrm>
            <a:off x="8532813" y="1665189"/>
            <a:ext cx="73025" cy="714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83" name="Text Box 36"/>
          <p:cNvSpPr txBox="1">
            <a:spLocks noChangeArrowheads="1"/>
          </p:cNvSpPr>
          <p:nvPr/>
        </p:nvSpPr>
        <p:spPr bwMode="auto">
          <a:xfrm>
            <a:off x="5795963" y="2420839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1</a:t>
            </a:r>
          </a:p>
        </p:txBody>
      </p:sp>
      <p:sp>
        <p:nvSpPr>
          <p:cNvPr id="23584" name="Text Box 37"/>
          <p:cNvSpPr txBox="1">
            <a:spLocks noChangeArrowheads="1"/>
          </p:cNvSpPr>
          <p:nvPr/>
        </p:nvSpPr>
        <p:spPr bwMode="auto">
          <a:xfrm>
            <a:off x="7956550" y="2565301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baseline="-25000"/>
              <a:t>2</a:t>
            </a:r>
          </a:p>
        </p:txBody>
      </p:sp>
      <p:sp>
        <p:nvSpPr>
          <p:cNvPr id="23585" name="Text Box 38"/>
          <p:cNvSpPr txBox="1">
            <a:spLocks noChangeArrowheads="1"/>
          </p:cNvSpPr>
          <p:nvPr/>
        </p:nvSpPr>
        <p:spPr bwMode="auto">
          <a:xfrm>
            <a:off x="6443663" y="1196876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1</a:t>
            </a:r>
          </a:p>
        </p:txBody>
      </p:sp>
      <p:sp>
        <p:nvSpPr>
          <p:cNvPr id="23586" name="Text Box 39"/>
          <p:cNvSpPr txBox="1">
            <a:spLocks noChangeArrowheads="1"/>
          </p:cNvSpPr>
          <p:nvPr/>
        </p:nvSpPr>
        <p:spPr bwMode="auto">
          <a:xfrm>
            <a:off x="7812088" y="1196876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baseline="-25000"/>
              <a:t>2</a:t>
            </a:r>
          </a:p>
        </p:txBody>
      </p:sp>
      <p:sp>
        <p:nvSpPr>
          <p:cNvPr id="23587" name="Text Box 51"/>
          <p:cNvSpPr txBox="1">
            <a:spLocks noChangeArrowheads="1"/>
          </p:cNvSpPr>
          <p:nvPr/>
        </p:nvSpPr>
        <p:spPr bwMode="auto">
          <a:xfrm>
            <a:off x="7667625" y="2276376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N2</a:t>
            </a:r>
          </a:p>
        </p:txBody>
      </p:sp>
      <p:sp>
        <p:nvSpPr>
          <p:cNvPr id="23588" name="Text Box 70"/>
          <p:cNvSpPr txBox="1">
            <a:spLocks noChangeArrowheads="1"/>
          </p:cNvSpPr>
          <p:nvPr/>
        </p:nvSpPr>
        <p:spPr bwMode="auto">
          <a:xfrm>
            <a:off x="6588125" y="2276376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N1</a:t>
            </a:r>
          </a:p>
        </p:txBody>
      </p:sp>
      <p:sp>
        <p:nvSpPr>
          <p:cNvPr id="23589" name="Text Box 76"/>
          <p:cNvSpPr txBox="1">
            <a:spLocks noChangeArrowheads="1"/>
          </p:cNvSpPr>
          <p:nvPr/>
        </p:nvSpPr>
        <p:spPr bwMode="auto">
          <a:xfrm>
            <a:off x="7092950" y="1701701"/>
            <a:ext cx="576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Times New Roman" panose="02020603050405020304" pitchFamily="18" charset="0"/>
              </a:rPr>
              <a:t>n</a:t>
            </a:r>
            <a:r>
              <a:rPr lang="en-US" altLang="zh-CN"/>
              <a:t>:1</a:t>
            </a:r>
          </a:p>
        </p:txBody>
      </p:sp>
      <p:sp>
        <p:nvSpPr>
          <p:cNvPr id="23590" name="Rectangle 77"/>
          <p:cNvSpPr>
            <a:spLocks noChangeArrowheads="1"/>
          </p:cNvSpPr>
          <p:nvPr/>
        </p:nvSpPr>
        <p:spPr bwMode="auto">
          <a:xfrm>
            <a:off x="8604250" y="2204939"/>
            <a:ext cx="144463" cy="5762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91" name="Line 78"/>
          <p:cNvSpPr>
            <a:spLocks noChangeShapeType="1"/>
          </p:cNvSpPr>
          <p:nvPr/>
        </p:nvSpPr>
        <p:spPr bwMode="auto">
          <a:xfrm>
            <a:off x="8604250" y="1701701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92" name="Line 79"/>
          <p:cNvSpPr>
            <a:spLocks noChangeShapeType="1"/>
          </p:cNvSpPr>
          <p:nvPr/>
        </p:nvSpPr>
        <p:spPr bwMode="auto">
          <a:xfrm flipV="1">
            <a:off x="8675688" y="1701701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93" name="Line 80"/>
          <p:cNvSpPr>
            <a:spLocks noChangeShapeType="1"/>
          </p:cNvSpPr>
          <p:nvPr/>
        </p:nvSpPr>
        <p:spPr bwMode="auto">
          <a:xfrm>
            <a:off x="8675688" y="2781201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94" name="Line 81"/>
          <p:cNvSpPr>
            <a:spLocks noChangeShapeType="1"/>
          </p:cNvSpPr>
          <p:nvPr/>
        </p:nvSpPr>
        <p:spPr bwMode="auto">
          <a:xfrm>
            <a:off x="8604250" y="3644801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595" name="Text Box 83"/>
          <p:cNvSpPr txBox="1">
            <a:spLocks noChangeArrowheads="1"/>
          </p:cNvSpPr>
          <p:nvPr/>
        </p:nvSpPr>
        <p:spPr bwMode="auto">
          <a:xfrm>
            <a:off x="8712200" y="2276376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  <a:r>
              <a:rPr lang="en-US" altLang="zh-CN" baseline="-25000"/>
              <a:t>L</a:t>
            </a:r>
          </a:p>
        </p:txBody>
      </p:sp>
      <p:sp>
        <p:nvSpPr>
          <p:cNvPr id="23596" name="Text Box 88"/>
          <p:cNvSpPr txBox="1">
            <a:spLocks noChangeArrowheads="1"/>
          </p:cNvSpPr>
          <p:nvPr/>
        </p:nvSpPr>
        <p:spPr bwMode="auto">
          <a:xfrm>
            <a:off x="827088" y="1412776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理想变压器的阻抗转换</a:t>
            </a:r>
          </a:p>
        </p:txBody>
      </p:sp>
      <p:sp>
        <p:nvSpPr>
          <p:cNvPr id="23597" name="Text Box 89"/>
          <p:cNvSpPr txBox="1">
            <a:spLocks noChangeArrowheads="1"/>
          </p:cNvSpPr>
          <p:nvPr/>
        </p:nvSpPr>
        <p:spPr bwMode="auto">
          <a:xfrm>
            <a:off x="900112" y="2349401"/>
            <a:ext cx="45005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/>
              <a:t>二次侧接</a:t>
            </a:r>
            <a:r>
              <a:rPr lang="zh-CN" altLang="en-US" sz="2400" dirty="0"/>
              <a:t>阻抗</a:t>
            </a:r>
            <a:r>
              <a:rPr lang="en-US" altLang="zh-CN" sz="2400" dirty="0"/>
              <a:t>Z</a:t>
            </a:r>
            <a:r>
              <a:rPr lang="en-US" altLang="zh-CN" sz="2400" baseline="-25000" dirty="0"/>
              <a:t>L</a:t>
            </a:r>
            <a:r>
              <a:rPr lang="zh-CN" altLang="en-US" sz="2400" dirty="0"/>
              <a:t>，折合</a:t>
            </a:r>
            <a:r>
              <a:rPr lang="zh-CN" altLang="en-US" sz="2400" dirty="0" smtClean="0"/>
              <a:t>到一次侧的</a:t>
            </a:r>
            <a:r>
              <a:rPr lang="zh-CN" altLang="en-US" sz="2400" dirty="0"/>
              <a:t>等效阻抗：</a:t>
            </a:r>
          </a:p>
        </p:txBody>
      </p:sp>
      <p:graphicFrame>
        <p:nvGraphicFramePr>
          <p:cNvPr id="23598" name="Object 9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514096"/>
              </p:ext>
            </p:extLst>
          </p:nvPr>
        </p:nvGraphicFramePr>
        <p:xfrm>
          <a:off x="1292225" y="3573364"/>
          <a:ext cx="36798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Equation" r:id="rId3" imgW="1549400" imgH="609600" progId="Equation.DSMT4">
                  <p:embed/>
                </p:oleObj>
              </mc:Choice>
              <mc:Fallback>
                <p:oleObj name="Equation" r:id="rId3" imgW="1549400" imgH="609600" progId="Equation.DSMT4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3573364"/>
                        <a:ext cx="367982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latin typeface="宋体" panose="02010600030101010101" pitchFamily="2" charset="-122"/>
              </a:rPr>
              <a:t>10-5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944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700" r="26837" b="80450"/>
          <a:stretch/>
        </p:blipFill>
        <p:spPr>
          <a:xfrm>
            <a:off x="-1" y="1800872"/>
            <a:ext cx="4139953" cy="195497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7" t="52447" r="38495" b="45142"/>
          <a:stretch/>
        </p:blipFill>
        <p:spPr>
          <a:xfrm>
            <a:off x="4200258" y="2516509"/>
            <a:ext cx="4896544" cy="2880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39952" y="1797197"/>
            <a:ext cx="482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方法一：戴维宁（诺顿）等效电路，含耦合电感时，方法与含受控源的一端口电路相同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46" t="57574" r="26030" b="36100"/>
          <a:stretch/>
        </p:blipFill>
        <p:spPr>
          <a:xfrm>
            <a:off x="4200258" y="2995892"/>
            <a:ext cx="4680520" cy="75562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65" t="66754" r="39327" b="29466"/>
          <a:stretch/>
        </p:blipFill>
        <p:spPr>
          <a:xfrm>
            <a:off x="4860032" y="3789040"/>
            <a:ext cx="2365920" cy="451428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139953" y="382062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得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39952" y="4293096"/>
            <a:ext cx="38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从上式可得戴维宁等效电路参数：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08" t="74682" r="37784" b="18601"/>
          <a:stretch/>
        </p:blipFill>
        <p:spPr>
          <a:xfrm>
            <a:off x="4932040" y="4715056"/>
            <a:ext cx="2365920" cy="80217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81405" r="58444" b="16183"/>
          <a:stretch/>
        </p:blipFill>
        <p:spPr>
          <a:xfrm>
            <a:off x="5472099" y="5521557"/>
            <a:ext cx="2160240" cy="288032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139953" y="546416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最佳匹配时，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28" t="83573" r="40576" b="11000"/>
          <a:stretch/>
        </p:blipFill>
        <p:spPr>
          <a:xfrm>
            <a:off x="5148064" y="5900152"/>
            <a:ext cx="2304255" cy="648071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4139953" y="60395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功率为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591" y="3754169"/>
            <a:ext cx="3943350" cy="1895475"/>
          </a:xfrm>
          <a:prstGeom prst="rect">
            <a:avLst/>
          </a:prstGeom>
        </p:spPr>
      </p:pic>
      <p:sp>
        <p:nvSpPr>
          <p:cNvPr id="2" name="弧形 1"/>
          <p:cNvSpPr/>
          <p:nvPr/>
        </p:nvSpPr>
        <p:spPr bwMode="auto">
          <a:xfrm>
            <a:off x="827584" y="4528215"/>
            <a:ext cx="936104" cy="801735"/>
          </a:xfrm>
          <a:prstGeom prst="arc">
            <a:avLst>
              <a:gd name="adj1" fmla="val 12980025"/>
              <a:gd name="adj2" fmla="val 8917532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弧形 17"/>
          <p:cNvSpPr/>
          <p:nvPr/>
        </p:nvSpPr>
        <p:spPr bwMode="auto">
          <a:xfrm>
            <a:off x="2633079" y="4528215"/>
            <a:ext cx="936104" cy="801735"/>
          </a:xfrm>
          <a:prstGeom prst="arc">
            <a:avLst>
              <a:gd name="adj1" fmla="val 12980025"/>
              <a:gd name="adj2" fmla="val 8917532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9" name="Object 9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202562"/>
              </p:ext>
            </p:extLst>
          </p:nvPr>
        </p:nvGraphicFramePr>
        <p:xfrm>
          <a:off x="3992370" y="4734116"/>
          <a:ext cx="415253" cy="394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Equation" r:id="rId19" imgW="253800" imgH="241200" progId="Equation.DSMT4">
                  <p:embed/>
                </p:oleObj>
              </mc:Choice>
              <mc:Fallback>
                <p:oleObj name="Equation" r:id="rId19" imgW="253800" imgH="241200" progId="Equation.DSMT4">
                  <p:embed/>
                  <p:pic>
                    <p:nvPicPr>
                      <p:cNvPr id="23598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370" y="4734116"/>
                        <a:ext cx="415253" cy="394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959932" y="439598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+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9932" y="50213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22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74968"/>
              </p:ext>
            </p:extLst>
          </p:nvPr>
        </p:nvGraphicFramePr>
        <p:xfrm>
          <a:off x="2997150" y="4784932"/>
          <a:ext cx="2079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3" name="Equation" r:id="rId21" imgW="126720" imgH="190440" progId="Equation.DSMT4">
                  <p:embed/>
                </p:oleObj>
              </mc:Choice>
              <mc:Fallback>
                <p:oleObj name="Equation" r:id="rId21" imgW="126720" imgH="190440" progId="Equation.DSMT4">
                  <p:embed/>
                  <p:pic>
                    <p:nvPicPr>
                      <p:cNvPr id="19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150" y="4784932"/>
                        <a:ext cx="207962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2555"/>
              </p:ext>
            </p:extLst>
          </p:nvPr>
        </p:nvGraphicFramePr>
        <p:xfrm>
          <a:off x="1182688" y="4724400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4" name="Equation" r:id="rId23" imgW="139680" imgH="241200" progId="Equation.DSMT4">
                  <p:embed/>
                </p:oleObj>
              </mc:Choice>
              <mc:Fallback>
                <p:oleObj name="Equation" r:id="rId23" imgW="139680" imgH="241200" progId="Equation.DSMT4">
                  <p:embed/>
                  <p:pic>
                    <p:nvPicPr>
                      <p:cNvPr id="22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724400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0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latin typeface="宋体" panose="02010600030101010101" pitchFamily="2" charset="-122"/>
              </a:rPr>
              <a:t>10-5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944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4" t="23205" r="25987" b="36833"/>
          <a:stretch/>
        </p:blipFill>
        <p:spPr>
          <a:xfrm>
            <a:off x="4792289" y="5085184"/>
            <a:ext cx="3928120" cy="106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700" r="26837" b="80450"/>
          <a:stretch/>
        </p:blipFill>
        <p:spPr>
          <a:xfrm>
            <a:off x="-1" y="1800872"/>
            <a:ext cx="4139953" cy="19549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2" t="21793" r="27482" b="61867"/>
          <a:stretch/>
        </p:blipFill>
        <p:spPr>
          <a:xfrm>
            <a:off x="107504" y="4379212"/>
            <a:ext cx="4139953" cy="1789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44" y="40154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方法二：去耦法</a:t>
            </a:r>
            <a:r>
              <a:rPr lang="zh-CN" altLang="en-US" dirty="0">
                <a:solidFill>
                  <a:srgbClr val="0000FF"/>
                </a:solidFill>
              </a:rPr>
              <a:t>，去</a:t>
            </a:r>
            <a:r>
              <a:rPr lang="zh-CN" altLang="en-US" dirty="0" smtClean="0">
                <a:solidFill>
                  <a:srgbClr val="0000FF"/>
                </a:solidFill>
              </a:rPr>
              <a:t>耦后的等效电路为：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22805" y="4643844"/>
            <a:ext cx="444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从电路图中可得戴维宁等效电路参数：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332" y="4884094"/>
            <a:ext cx="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6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7440" y="4758133"/>
            <a:ext cx="45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j5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2448" y="4758133"/>
            <a:ext cx="45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j5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72408" y="5109278"/>
            <a:ext cx="45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j5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49334" y="5559655"/>
            <a:ext cx="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6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" y="1988840"/>
            <a:ext cx="3276600" cy="2057400"/>
          </a:xfrm>
          <a:prstGeom prst="rect">
            <a:avLst/>
          </a:prstGeom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latin typeface="宋体" panose="02010600030101010101" pitchFamily="2" charset="-122"/>
              </a:rPr>
              <a:t>10-6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0" r="7351" b="26614"/>
          <a:stretch/>
        </p:blipFill>
        <p:spPr>
          <a:xfrm>
            <a:off x="90923" y="900236"/>
            <a:ext cx="8603553" cy="11521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73621" r="39589" b="18266"/>
          <a:stretch/>
        </p:blipFill>
        <p:spPr>
          <a:xfrm>
            <a:off x="3419872" y="1912590"/>
            <a:ext cx="4680520" cy="122413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8" t="84598" r="23386" b="7289"/>
          <a:stretch/>
        </p:blipFill>
        <p:spPr>
          <a:xfrm>
            <a:off x="3452140" y="3212976"/>
            <a:ext cx="5508448" cy="11419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9050" r="11627" b="85463"/>
          <a:stretch/>
        </p:blipFill>
        <p:spPr>
          <a:xfrm>
            <a:off x="3275856" y="4517604"/>
            <a:ext cx="5400600" cy="78360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7584" y="2348880"/>
            <a:ext cx="34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FF"/>
                </a:solidFill>
                <a:latin typeface="+mj-lt"/>
              </a:rPr>
              <a:t>3</a:t>
            </a:r>
            <a:endParaRPr lang="zh-CN" altLang="en-US" sz="14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42846" y="204517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FF"/>
                </a:solidFill>
                <a:latin typeface="+mj-lt"/>
              </a:rPr>
              <a:t>7.5</a:t>
            </a:r>
            <a:endParaRPr lang="zh-CN" altLang="en-US" sz="14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04610" y="3351186"/>
            <a:ext cx="34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FF"/>
                </a:solidFill>
                <a:latin typeface="+mj-lt"/>
              </a:rPr>
              <a:t>5</a:t>
            </a:r>
            <a:endParaRPr lang="zh-CN" altLang="en-US" sz="14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60216" y="2533546"/>
            <a:ext cx="543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FF"/>
                </a:solidFill>
                <a:latin typeface="+mj-lt"/>
              </a:rPr>
              <a:t>12.5</a:t>
            </a:r>
            <a:endParaRPr lang="zh-CN" altLang="en-US" sz="14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50734" y="2707577"/>
            <a:ext cx="34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+mj-lt"/>
              </a:rPr>
              <a:t>8</a:t>
            </a:r>
            <a:endParaRPr lang="zh-CN" altLang="en-US" sz="14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14794" r="4978" b="78350"/>
          <a:stretch/>
        </p:blipFill>
        <p:spPr>
          <a:xfrm>
            <a:off x="3312368" y="5373216"/>
            <a:ext cx="5724128" cy="97915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19672" y="4601629"/>
            <a:ext cx="16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电源的复功率</a:t>
            </a:r>
            <a:endParaRPr lang="zh-CN" alt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19672" y="5326725"/>
            <a:ext cx="183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j-lt"/>
              </a:rPr>
              <a:t>右边网格复功率</a:t>
            </a:r>
            <a:endParaRPr lang="zh-CN" altLang="en-US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latin typeface="宋体" panose="02010600030101010101" pitchFamily="2" charset="-122"/>
              </a:rPr>
              <a:t>10-7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2750" r="15087" b="20600"/>
          <a:stretch/>
        </p:blipFill>
        <p:spPr>
          <a:xfrm>
            <a:off x="251520" y="1268760"/>
            <a:ext cx="2692903" cy="2808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-399" r="10840" b="96199"/>
          <a:stretch/>
        </p:blipFill>
        <p:spPr>
          <a:xfrm>
            <a:off x="251520" y="836712"/>
            <a:ext cx="7128792" cy="432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3799" r="7420" b="84301"/>
          <a:stretch/>
        </p:blipFill>
        <p:spPr>
          <a:xfrm>
            <a:off x="3151569" y="1556792"/>
            <a:ext cx="5976663" cy="10367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19009" r="4637" b="72725"/>
          <a:stretch/>
        </p:blipFill>
        <p:spPr>
          <a:xfrm>
            <a:off x="3151569" y="2996952"/>
            <a:ext cx="5668903" cy="720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2" t="47117" r="25828" b="26432"/>
          <a:stretch/>
        </p:blipFill>
        <p:spPr>
          <a:xfrm>
            <a:off x="219018" y="4221088"/>
            <a:ext cx="3364647" cy="2304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27278" r="535" b="53268"/>
          <a:stretch/>
        </p:blipFill>
        <p:spPr>
          <a:xfrm>
            <a:off x="3583892" y="4221088"/>
            <a:ext cx="5506482" cy="1296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78832" r="535" b="10360"/>
          <a:stretch/>
        </p:blipFill>
        <p:spPr>
          <a:xfrm>
            <a:off x="3582018" y="5445228"/>
            <a:ext cx="5526486" cy="7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作业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sp>
        <p:nvSpPr>
          <p:cNvPr id="23596" name="Text Box 88"/>
          <p:cNvSpPr txBox="1">
            <a:spLocks noChangeArrowheads="1"/>
          </p:cNvSpPr>
          <p:nvPr/>
        </p:nvSpPr>
        <p:spPr bwMode="auto">
          <a:xfrm>
            <a:off x="609600" y="1052736"/>
            <a:ext cx="7490792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olidFill>
                  <a:srgbClr val="C2C2C2"/>
                </a:solidFill>
              </a:rPr>
              <a:t>P272</a:t>
            </a:r>
          </a:p>
          <a:p>
            <a:pPr marL="360363" eaLnBrk="1" hangingPunct="1"/>
            <a:r>
              <a:rPr lang="en-US" altLang="zh-CN" sz="2400" dirty="0" smtClean="0">
                <a:solidFill>
                  <a:srgbClr val="C2C2C2"/>
                </a:solidFill>
              </a:rPr>
              <a:t>10-4</a:t>
            </a:r>
            <a:endParaRPr lang="en-US" altLang="zh-CN" sz="2400" dirty="0">
              <a:solidFill>
                <a:srgbClr val="C2C2C2"/>
              </a:solidFill>
            </a:endParaRPr>
          </a:p>
          <a:p>
            <a:pPr marL="360363" eaLnBrk="1" hangingPunct="1"/>
            <a:r>
              <a:rPr lang="en-US" altLang="zh-CN" sz="2400" dirty="0" smtClean="0">
                <a:solidFill>
                  <a:srgbClr val="C2C2C2"/>
                </a:solidFill>
              </a:rPr>
              <a:t>10-5</a:t>
            </a:r>
          </a:p>
          <a:p>
            <a:pPr eaLnBrk="1" hangingPunct="1"/>
            <a:endParaRPr lang="en-US" altLang="zh-CN" sz="2400" b="1" dirty="0" smtClean="0">
              <a:solidFill>
                <a:schemeClr val="bg1">
                  <a:lumMod val="10000"/>
                </a:schemeClr>
              </a:solidFill>
            </a:endParaRPr>
          </a:p>
          <a:p>
            <a:pPr eaLnBrk="1" hangingPunct="1"/>
            <a:r>
              <a:rPr lang="zh-CN" altLang="en-US" sz="2400" b="1" dirty="0" smtClean="0">
                <a:solidFill>
                  <a:schemeClr val="bg1">
                    <a:lumMod val="10000"/>
                  </a:schemeClr>
                </a:solidFill>
              </a:rPr>
              <a:t>本次作业</a:t>
            </a:r>
            <a:endParaRPr lang="en-US" altLang="zh-CN" sz="2400" b="1" dirty="0">
              <a:solidFill>
                <a:schemeClr val="bg1">
                  <a:lumMod val="10000"/>
                </a:schemeClr>
              </a:solidFill>
            </a:endParaRPr>
          </a:p>
          <a:p>
            <a:pPr eaLnBrk="1" hangingPunct="1"/>
            <a:r>
              <a:rPr lang="en-US" altLang="zh-CN" sz="2400" dirty="0" smtClean="0"/>
              <a:t>P276</a:t>
            </a:r>
            <a:endParaRPr lang="en-US" altLang="zh-CN" sz="2400" dirty="0"/>
          </a:p>
          <a:p>
            <a:pPr marL="360363" eaLnBrk="1" hangingPunct="1"/>
            <a:r>
              <a:rPr lang="en-US" altLang="zh-CN" sz="2400" dirty="0" smtClean="0"/>
              <a:t>10-11</a:t>
            </a:r>
          </a:p>
          <a:p>
            <a:pPr marL="360363" eaLnBrk="1" hangingPunct="1"/>
            <a:r>
              <a:rPr lang="en-US" altLang="zh-CN" sz="2400" dirty="0" smtClean="0"/>
              <a:t>10-14</a:t>
            </a:r>
            <a:endParaRPr lang="en-US" altLang="zh-CN" sz="2400" dirty="0"/>
          </a:p>
          <a:p>
            <a:pPr marL="360363" eaLnBrk="1" hangingPunct="1"/>
            <a:r>
              <a:rPr lang="en-US" altLang="zh-CN" sz="2400" dirty="0" smtClean="0"/>
              <a:t>10-16</a:t>
            </a:r>
          </a:p>
          <a:p>
            <a:pPr marL="360363" eaLnBrk="1" hangingPunct="1"/>
            <a:r>
              <a:rPr lang="en-US" altLang="zh-CN" sz="2400" dirty="0" smtClean="0"/>
              <a:t>10-21</a:t>
            </a:r>
          </a:p>
        </p:txBody>
      </p:sp>
    </p:spTree>
    <p:extLst>
      <p:ext uri="{BB962C8B-B14F-4D97-AF65-F5344CB8AC3E}">
        <p14:creationId xmlns:p14="http://schemas.microsoft.com/office/powerpoint/2010/main" val="12991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§10-1  </a:t>
            </a:r>
            <a:r>
              <a:rPr lang="zh-CN" altLang="en-US" dirty="0" smtClean="0">
                <a:latin typeface="宋体" panose="02010600030101010101" pitchFamily="2" charset="-122"/>
              </a:rPr>
              <a:t>互感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183" y="3645124"/>
            <a:ext cx="43497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368721" y="3573686"/>
            <a:ext cx="1152525" cy="2017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932658" y="3645124"/>
            <a:ext cx="973138" cy="2017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160883" y="3861024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258096" y="4940524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5160883" y="5013549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1’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8185071" y="4076924"/>
            <a:ext cx="433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2’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449808" y="3645124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7753271" y="4581749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133" name="Text Box 22"/>
          <p:cNvSpPr txBox="1">
            <a:spLocks noChangeArrowheads="1"/>
          </p:cNvSpPr>
          <p:nvPr/>
        </p:nvSpPr>
        <p:spPr bwMode="auto">
          <a:xfrm>
            <a:off x="7753271" y="4292824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134" name="Text Box 35"/>
          <p:cNvSpPr txBox="1">
            <a:spLocks noChangeArrowheads="1"/>
          </p:cNvSpPr>
          <p:nvPr/>
        </p:nvSpPr>
        <p:spPr bwMode="auto">
          <a:xfrm>
            <a:off x="625396" y="1052736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一、同名端定义：</a:t>
            </a:r>
          </a:p>
        </p:txBody>
      </p:sp>
      <p:sp>
        <p:nvSpPr>
          <p:cNvPr id="5135" name="Text Box 36"/>
          <p:cNvSpPr txBox="1">
            <a:spLocks noChangeArrowheads="1"/>
          </p:cNvSpPr>
          <p:nvPr/>
        </p:nvSpPr>
        <p:spPr bwMode="auto">
          <a:xfrm>
            <a:off x="1417558" y="1773461"/>
            <a:ext cx="64801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如果一对施感电流流过耦合线圈时，自感 磁通链与互感磁通链的方向一致，则这对施感电流的入端（或出端</a:t>
            </a:r>
            <a:r>
              <a:rPr lang="en-US" altLang="zh-CN" sz="2400"/>
              <a:t>)</a:t>
            </a:r>
            <a:r>
              <a:rPr lang="zh-CN" altLang="en-US" sz="2400"/>
              <a:t>定义为耦合电感的同名端。</a:t>
            </a:r>
          </a:p>
        </p:txBody>
      </p:sp>
      <p:sp>
        <p:nvSpPr>
          <p:cNvPr id="5136" name="Text Box 37"/>
          <p:cNvSpPr txBox="1">
            <a:spLocks noChangeArrowheads="1"/>
          </p:cNvSpPr>
          <p:nvPr/>
        </p:nvSpPr>
        <p:spPr bwMode="auto">
          <a:xfrm>
            <a:off x="1200071" y="3429224"/>
            <a:ext cx="34559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注意：同名端是由耦合线圈的绕向决定的，与电流的参考方向无关。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§10-1  </a:t>
            </a:r>
            <a:r>
              <a:rPr lang="zh-CN" altLang="en-US" dirty="0" smtClean="0">
                <a:latin typeface="宋体" panose="02010600030101010101" pitchFamily="2" charset="-122"/>
              </a:rPr>
              <a:t>互感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62" y="1413222"/>
            <a:ext cx="43497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356150" y="1413222"/>
            <a:ext cx="1152525" cy="2017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956600" y="1413222"/>
            <a:ext cx="900112" cy="2017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148312" y="1629122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029625" y="2637185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005437" y="2781647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1’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8029625" y="1845022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2’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5437237" y="1413222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7740700" y="2349847"/>
            <a:ext cx="4318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56" name="Text Box 21"/>
          <p:cNvSpPr txBox="1">
            <a:spLocks noChangeArrowheads="1"/>
          </p:cNvSpPr>
          <p:nvPr/>
        </p:nvSpPr>
        <p:spPr bwMode="auto">
          <a:xfrm>
            <a:off x="7093000" y="3142010"/>
            <a:ext cx="360362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57" name="Text Box 22"/>
          <p:cNvSpPr txBox="1">
            <a:spLocks noChangeArrowheads="1"/>
          </p:cNvSpPr>
          <p:nvPr/>
        </p:nvSpPr>
        <p:spPr bwMode="auto">
          <a:xfrm>
            <a:off x="7740700" y="2060922"/>
            <a:ext cx="4318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73440" name="Text Box 32"/>
          <p:cNvSpPr txBox="1">
            <a:spLocks noChangeArrowheads="1"/>
          </p:cNvSpPr>
          <p:nvPr/>
        </p:nvSpPr>
        <p:spPr bwMode="auto">
          <a:xfrm>
            <a:off x="828725" y="1702147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11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12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sp>
        <p:nvSpPr>
          <p:cNvPr id="273441" name="Text Box 33"/>
          <p:cNvSpPr txBox="1">
            <a:spLocks noChangeArrowheads="1"/>
          </p:cNvSpPr>
          <p:nvPr/>
        </p:nvSpPr>
        <p:spPr bwMode="auto">
          <a:xfrm>
            <a:off x="900162" y="4005610"/>
            <a:ext cx="367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22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- </a:t>
            </a:r>
            <a:r>
              <a:rPr lang="el-GR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21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-M</a:t>
            </a:r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l-GR" altLang="zh-CN" sz="2400" baseline="-250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60" name="Picture 36"/>
          <p:cNvPicPr>
            <a:picLocks noChangeAspect="1" noChangeArrowheads="1"/>
          </p:cNvPicPr>
          <p:nvPr/>
        </p:nvPicPr>
        <p:blipFill>
          <a:blip r:embed="rId4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5" y="3789710"/>
            <a:ext cx="1447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37"/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37" y="4005610"/>
            <a:ext cx="1447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Text Box 38"/>
          <p:cNvSpPr txBox="1">
            <a:spLocks noChangeArrowheads="1"/>
          </p:cNvSpPr>
          <p:nvPr/>
        </p:nvSpPr>
        <p:spPr bwMode="auto">
          <a:xfrm>
            <a:off x="6300837" y="4653310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3" name="Text Box 39"/>
          <p:cNvSpPr txBox="1">
            <a:spLocks noChangeArrowheads="1"/>
          </p:cNvSpPr>
          <p:nvPr/>
        </p:nvSpPr>
        <p:spPr bwMode="auto">
          <a:xfrm>
            <a:off x="5148312" y="4653310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164" name="Text Box 40"/>
          <p:cNvSpPr txBox="1">
            <a:spLocks noChangeArrowheads="1"/>
          </p:cNvSpPr>
          <p:nvPr/>
        </p:nvSpPr>
        <p:spPr bwMode="auto">
          <a:xfrm>
            <a:off x="5580112" y="3789710"/>
            <a:ext cx="431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5" name="Text Box 41"/>
          <p:cNvSpPr txBox="1">
            <a:spLocks noChangeArrowheads="1"/>
          </p:cNvSpPr>
          <p:nvPr/>
        </p:nvSpPr>
        <p:spPr bwMode="auto">
          <a:xfrm>
            <a:off x="7453362" y="4581872"/>
            <a:ext cx="431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6" name="Text Box 42"/>
          <p:cNvSpPr txBox="1">
            <a:spLocks noChangeArrowheads="1"/>
          </p:cNvSpPr>
          <p:nvPr/>
        </p:nvSpPr>
        <p:spPr bwMode="auto">
          <a:xfrm>
            <a:off x="7093000" y="3645247"/>
            <a:ext cx="431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7" name="Text Box 43"/>
          <p:cNvSpPr txBox="1">
            <a:spLocks noChangeArrowheads="1"/>
          </p:cNvSpPr>
          <p:nvPr/>
        </p:nvSpPr>
        <p:spPr bwMode="auto">
          <a:xfrm>
            <a:off x="7021562" y="5085110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8" name="Text Box 44"/>
          <p:cNvSpPr txBox="1">
            <a:spLocks noChangeArrowheads="1"/>
          </p:cNvSpPr>
          <p:nvPr/>
        </p:nvSpPr>
        <p:spPr bwMode="auto">
          <a:xfrm>
            <a:off x="6948537" y="5518497"/>
            <a:ext cx="4318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69" name="Text Box 45"/>
          <p:cNvSpPr txBox="1">
            <a:spLocks noChangeArrowheads="1"/>
          </p:cNvSpPr>
          <p:nvPr/>
        </p:nvSpPr>
        <p:spPr bwMode="auto">
          <a:xfrm>
            <a:off x="7740700" y="4221510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70" name="Text Box 46"/>
          <p:cNvSpPr txBox="1">
            <a:spLocks noChangeArrowheads="1"/>
          </p:cNvSpPr>
          <p:nvPr/>
        </p:nvSpPr>
        <p:spPr bwMode="auto">
          <a:xfrm>
            <a:off x="7740700" y="5085110"/>
            <a:ext cx="431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71" name="Line 48"/>
          <p:cNvSpPr>
            <a:spLocks noChangeShapeType="1"/>
          </p:cNvSpPr>
          <p:nvPr/>
        </p:nvSpPr>
        <p:spPr bwMode="auto">
          <a:xfrm flipH="1">
            <a:off x="7093000" y="4221510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72" name="Text Box 49"/>
          <p:cNvSpPr txBox="1">
            <a:spLocks noChangeArrowheads="1"/>
          </p:cNvSpPr>
          <p:nvPr/>
        </p:nvSpPr>
        <p:spPr bwMode="auto">
          <a:xfrm>
            <a:off x="7453362" y="4581872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73" name="Text Box 50"/>
          <p:cNvSpPr txBox="1">
            <a:spLocks noChangeArrowheads="1"/>
          </p:cNvSpPr>
          <p:nvPr/>
        </p:nvSpPr>
        <p:spPr bwMode="auto">
          <a:xfrm>
            <a:off x="5580112" y="3645247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174" name="Text Box 51"/>
          <p:cNvSpPr txBox="1">
            <a:spLocks noChangeArrowheads="1"/>
          </p:cNvSpPr>
          <p:nvPr/>
        </p:nvSpPr>
        <p:spPr bwMode="auto">
          <a:xfrm>
            <a:off x="7021562" y="3645247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75" name="Oval 52"/>
          <p:cNvSpPr>
            <a:spLocks noChangeArrowheads="1"/>
          </p:cNvSpPr>
          <p:nvPr/>
        </p:nvSpPr>
        <p:spPr bwMode="auto">
          <a:xfrm>
            <a:off x="6300837" y="4510435"/>
            <a:ext cx="71438" cy="7143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76" name="Oval 53"/>
          <p:cNvSpPr>
            <a:spLocks noChangeArrowheads="1"/>
          </p:cNvSpPr>
          <p:nvPr/>
        </p:nvSpPr>
        <p:spPr bwMode="auto">
          <a:xfrm>
            <a:off x="6661200" y="4510435"/>
            <a:ext cx="71437" cy="7143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3462" name="Text Box 54"/>
          <p:cNvSpPr txBox="1">
            <a:spLocks noChangeArrowheads="1"/>
          </p:cNvSpPr>
          <p:nvPr/>
        </p:nvSpPr>
        <p:spPr bwMode="auto">
          <a:xfrm>
            <a:off x="900162" y="2926110"/>
            <a:ext cx="2736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accent2"/>
                </a:solidFill>
              </a:rPr>
              <a:t>若电流从异名端输入，</a:t>
            </a:r>
          </a:p>
        </p:txBody>
      </p:sp>
      <p:sp>
        <p:nvSpPr>
          <p:cNvPr id="273464" name="Text Box 56"/>
          <p:cNvSpPr txBox="1">
            <a:spLocks noChangeArrowheads="1"/>
          </p:cNvSpPr>
          <p:nvPr/>
        </p:nvSpPr>
        <p:spPr bwMode="auto">
          <a:xfrm>
            <a:off x="971600" y="1268760"/>
            <a:ext cx="2736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若电流从同名端输入，</a:t>
            </a:r>
          </a:p>
        </p:txBody>
      </p:sp>
      <p:sp>
        <p:nvSpPr>
          <p:cNvPr id="273465" name="Text Box 57"/>
          <p:cNvSpPr txBox="1">
            <a:spLocks noChangeArrowheads="1"/>
          </p:cNvSpPr>
          <p:nvPr/>
        </p:nvSpPr>
        <p:spPr bwMode="auto">
          <a:xfrm>
            <a:off x="828725" y="3429347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= </a:t>
            </a:r>
            <a:r>
              <a:rPr lang="el-GR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11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- </a:t>
            </a:r>
            <a:r>
              <a:rPr lang="el-GR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-M</a:t>
            </a:r>
            <a:r>
              <a:rPr lang="en-US" altLang="zh-CN" sz="24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endParaRPr lang="el-GR" altLang="zh-CN" sz="2400" baseline="-250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3466" name="Text Box 58"/>
          <p:cNvSpPr txBox="1">
            <a:spLocks noChangeArrowheads="1"/>
          </p:cNvSpPr>
          <p:nvPr/>
        </p:nvSpPr>
        <p:spPr bwMode="auto">
          <a:xfrm>
            <a:off x="900162" y="2276822"/>
            <a:ext cx="367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22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21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sp>
        <p:nvSpPr>
          <p:cNvPr id="6181" name="Text Box 59"/>
          <p:cNvSpPr txBox="1">
            <a:spLocks noChangeArrowheads="1"/>
          </p:cNvSpPr>
          <p:nvPr/>
        </p:nvSpPr>
        <p:spPr bwMode="auto">
          <a:xfrm>
            <a:off x="7740700" y="400561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6182" name="Text Box 60"/>
          <p:cNvSpPr txBox="1">
            <a:spLocks noChangeArrowheads="1"/>
          </p:cNvSpPr>
          <p:nvPr/>
        </p:nvSpPr>
        <p:spPr bwMode="auto">
          <a:xfrm>
            <a:off x="7740700" y="5085110"/>
            <a:ext cx="50323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6183" name="Text Box 61"/>
          <p:cNvSpPr txBox="1">
            <a:spLocks noChangeArrowheads="1"/>
          </p:cNvSpPr>
          <p:nvPr/>
        </p:nvSpPr>
        <p:spPr bwMode="auto">
          <a:xfrm>
            <a:off x="755700" y="5013672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耦合系数</a:t>
            </a:r>
          </a:p>
        </p:txBody>
      </p:sp>
      <p:graphicFrame>
        <p:nvGraphicFramePr>
          <p:cNvPr id="273470" name="Object 6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69218"/>
              </p:ext>
            </p:extLst>
          </p:nvPr>
        </p:nvGraphicFramePr>
        <p:xfrm>
          <a:off x="1836787" y="4726335"/>
          <a:ext cx="27019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Equation" r:id="rId6" imgW="685800" imgH="457200" progId="Equation.DSMT4">
                  <p:embed/>
                </p:oleObj>
              </mc:Choice>
              <mc:Fallback>
                <p:oleObj name="Equation" r:id="rId6" imgW="685800" imgH="4572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87" y="4726335"/>
                        <a:ext cx="27019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73" name="Text Box 65"/>
          <p:cNvSpPr txBox="1">
            <a:spLocks noChangeArrowheads="1"/>
          </p:cNvSpPr>
          <p:nvPr/>
        </p:nvSpPr>
        <p:spPr bwMode="auto">
          <a:xfrm>
            <a:off x="7021562" y="5661372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3474" name="Text Box 66"/>
          <p:cNvSpPr txBox="1">
            <a:spLocks noChangeArrowheads="1"/>
          </p:cNvSpPr>
          <p:nvPr/>
        </p:nvSpPr>
        <p:spPr bwMode="auto">
          <a:xfrm>
            <a:off x="8207425" y="4653310"/>
            <a:ext cx="6492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3475" name="Text Box 67"/>
          <p:cNvSpPr txBox="1">
            <a:spLocks noChangeArrowheads="1"/>
          </p:cNvSpPr>
          <p:nvPr/>
        </p:nvSpPr>
        <p:spPr bwMode="auto">
          <a:xfrm>
            <a:off x="8172500" y="5158135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273476" name="Text Box 68"/>
          <p:cNvSpPr txBox="1">
            <a:spLocks noChangeArrowheads="1"/>
          </p:cNvSpPr>
          <p:nvPr/>
        </p:nvSpPr>
        <p:spPr bwMode="auto">
          <a:xfrm>
            <a:off x="8172500" y="3934172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2"/>
                </a:solidFill>
              </a:rPr>
              <a:t>-</a:t>
            </a:r>
          </a:p>
        </p:txBody>
      </p:sp>
      <p:sp>
        <p:nvSpPr>
          <p:cNvPr id="273472" name="Line 64"/>
          <p:cNvSpPr>
            <a:spLocks noChangeShapeType="1"/>
          </p:cNvSpPr>
          <p:nvPr/>
        </p:nvSpPr>
        <p:spPr bwMode="auto">
          <a:xfrm flipH="1">
            <a:off x="6948537" y="5661372"/>
            <a:ext cx="431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3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40" grpId="0"/>
      <p:bldP spid="273441" grpId="0"/>
      <p:bldP spid="273462" grpId="0"/>
      <p:bldP spid="273464" grpId="0"/>
      <p:bldP spid="273465" grpId="0"/>
      <p:bldP spid="273466" grpId="0"/>
      <p:bldP spid="273473" grpId="0" animBg="1"/>
      <p:bldP spid="273474" grpId="0" animBg="1"/>
      <p:bldP spid="273475" grpId="0"/>
      <p:bldP spid="2734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§10-1  </a:t>
            </a:r>
            <a:r>
              <a:rPr lang="zh-CN" altLang="en-US" dirty="0" smtClean="0">
                <a:latin typeface="宋体" panose="02010600030101010101" pitchFamily="2" charset="-122"/>
              </a:rPr>
              <a:t>互感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sp>
        <p:nvSpPr>
          <p:cNvPr id="6183" name="Text Box 61"/>
          <p:cNvSpPr txBox="1">
            <a:spLocks noChangeArrowheads="1"/>
          </p:cNvSpPr>
          <p:nvPr/>
        </p:nvSpPr>
        <p:spPr bwMode="auto">
          <a:xfrm>
            <a:off x="899592" y="2790311"/>
            <a:ext cx="45367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/>
              <a:t>耦合系数与线圈之间的位置有关：</a:t>
            </a:r>
            <a:endParaRPr lang="zh-CN" altLang="en-US" sz="2400" dirty="0"/>
          </a:p>
        </p:txBody>
      </p:sp>
      <p:graphicFrame>
        <p:nvGraphicFramePr>
          <p:cNvPr id="273470" name="Object 6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772905"/>
              </p:ext>
            </p:extLst>
          </p:nvPr>
        </p:nvGraphicFramePr>
        <p:xfrm>
          <a:off x="1403648" y="1196752"/>
          <a:ext cx="27019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" name="Equation" r:id="rId3" imgW="685800" imgH="457200" progId="Equation.DSMT4">
                  <p:embed/>
                </p:oleObj>
              </mc:Choice>
              <mc:Fallback>
                <p:oleObj name="Equation" r:id="rId3" imgW="685800" imgH="457200" progId="Equation.DSMT4">
                  <p:embed/>
                  <p:pic>
                    <p:nvPicPr>
                      <p:cNvPr id="27347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196752"/>
                        <a:ext cx="27019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41307"/>
            <a:ext cx="4968552" cy="3068013"/>
          </a:xfrm>
          <a:prstGeom prst="rect">
            <a:avLst/>
          </a:prstGeom>
        </p:spPr>
      </p:pic>
      <p:graphicFrame>
        <p:nvGraphicFramePr>
          <p:cNvPr id="4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36348"/>
              </p:ext>
            </p:extLst>
          </p:nvPr>
        </p:nvGraphicFramePr>
        <p:xfrm>
          <a:off x="1691680" y="4428585"/>
          <a:ext cx="13001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" name="Equation" r:id="rId6" imgW="330120" imgH="177480" progId="Equation.DSMT4">
                  <p:embed/>
                </p:oleObj>
              </mc:Choice>
              <mc:Fallback>
                <p:oleObj name="Equation" r:id="rId6" imgW="330120" imgH="177480" progId="Equation.DSMT4">
                  <p:embed/>
                  <p:pic>
                    <p:nvPicPr>
                      <p:cNvPr id="27347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428585"/>
                        <a:ext cx="13001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436437"/>
              </p:ext>
            </p:extLst>
          </p:nvPr>
        </p:nvGraphicFramePr>
        <p:xfrm>
          <a:off x="6394450" y="4429125"/>
          <a:ext cx="14001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2" name="Equation" r:id="rId8" imgW="355320" imgH="177480" progId="Equation.DSMT4">
                  <p:embed/>
                </p:oleObj>
              </mc:Choice>
              <mc:Fallback>
                <p:oleObj name="Equation" r:id="rId8" imgW="355320" imgH="177480" progId="Equation.DSMT4">
                  <p:embed/>
                  <p:pic>
                    <p:nvPicPr>
                      <p:cNvPr id="48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4429125"/>
                        <a:ext cx="14001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473" name="Object 41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0516634"/>
              </p:ext>
            </p:extLst>
          </p:nvPr>
        </p:nvGraphicFramePr>
        <p:xfrm>
          <a:off x="1187450" y="4076924"/>
          <a:ext cx="295116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Equation" r:id="rId3" imgW="1574640" imgH="393480" progId="Equation.DSMT4">
                  <p:embed/>
                </p:oleObj>
              </mc:Choice>
              <mc:Fallback>
                <p:oleObj name="Equation" r:id="rId3" imgW="1574640" imgH="39348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76924"/>
                        <a:ext cx="295116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798797993"/>
              </p:ext>
            </p:extLst>
          </p:nvPr>
        </p:nvGraphicFramePr>
        <p:xfrm>
          <a:off x="5364163" y="2421161"/>
          <a:ext cx="29527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Equation" r:id="rId5" imgW="1625600" imgH="393700" progId="Equation.DSMT4">
                  <p:embed/>
                </p:oleObj>
              </mc:Choice>
              <mc:Fallback>
                <p:oleObj name="Equation" r:id="rId5" imgW="1625600" imgH="3937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421161"/>
                        <a:ext cx="29527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461014849"/>
              </p:ext>
            </p:extLst>
          </p:nvPr>
        </p:nvGraphicFramePr>
        <p:xfrm>
          <a:off x="5508625" y="1665511"/>
          <a:ext cx="273526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" name="Equation" r:id="rId7" imgW="1574800" imgH="393700" progId="Equation.DSMT4">
                  <p:embed/>
                </p:oleObj>
              </mc:Choice>
              <mc:Fallback>
                <p:oleObj name="Equation" r:id="rId7" imgW="1574800" imgH="3937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665511"/>
                        <a:ext cx="2735263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14"/>
          <p:cNvSpPr txBox="1">
            <a:spLocks noChangeArrowheads="1"/>
          </p:cNvSpPr>
          <p:nvPr/>
        </p:nvSpPr>
        <p:spPr bwMode="auto">
          <a:xfrm>
            <a:off x="1116013" y="1989361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11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12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pic>
        <p:nvPicPr>
          <p:cNvPr id="7175" name="Picture 16"/>
          <p:cNvPicPr>
            <a:picLocks noChangeAspect="1" noChangeArrowheads="1"/>
          </p:cNvPicPr>
          <p:nvPr/>
        </p:nvPicPr>
        <p:blipFill>
          <a:blip r:embed="rId9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645124"/>
            <a:ext cx="1447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7"/>
          <p:cNvPicPr>
            <a:picLocks noChangeAspect="1" noChangeArrowheads="1"/>
          </p:cNvPicPr>
          <p:nvPr/>
        </p:nvPicPr>
        <p:blipFill>
          <a:blip r:embed="rId10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861024"/>
            <a:ext cx="1447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 Box 18"/>
          <p:cNvSpPr txBox="1">
            <a:spLocks noChangeArrowheads="1"/>
          </p:cNvSpPr>
          <p:nvPr/>
        </p:nvSpPr>
        <p:spPr bwMode="auto">
          <a:xfrm>
            <a:off x="6588125" y="4508724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78" name="Text Box 19"/>
          <p:cNvSpPr txBox="1">
            <a:spLocks noChangeArrowheads="1"/>
          </p:cNvSpPr>
          <p:nvPr/>
        </p:nvSpPr>
        <p:spPr bwMode="auto">
          <a:xfrm>
            <a:off x="5435600" y="4508724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180" name="Text Box 21"/>
          <p:cNvSpPr txBox="1">
            <a:spLocks noChangeArrowheads="1"/>
          </p:cNvSpPr>
          <p:nvPr/>
        </p:nvSpPr>
        <p:spPr bwMode="auto">
          <a:xfrm>
            <a:off x="7740650" y="4437286"/>
            <a:ext cx="431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1" name="Text Box 22"/>
          <p:cNvSpPr txBox="1">
            <a:spLocks noChangeArrowheads="1"/>
          </p:cNvSpPr>
          <p:nvPr/>
        </p:nvSpPr>
        <p:spPr bwMode="auto">
          <a:xfrm>
            <a:off x="7380288" y="3500661"/>
            <a:ext cx="431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2" name="Text Box 23"/>
          <p:cNvSpPr txBox="1">
            <a:spLocks noChangeArrowheads="1"/>
          </p:cNvSpPr>
          <p:nvPr/>
        </p:nvSpPr>
        <p:spPr bwMode="auto">
          <a:xfrm>
            <a:off x="7308850" y="4940524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3" name="Text Box 24"/>
          <p:cNvSpPr txBox="1">
            <a:spLocks noChangeArrowheads="1"/>
          </p:cNvSpPr>
          <p:nvPr/>
        </p:nvSpPr>
        <p:spPr bwMode="auto">
          <a:xfrm>
            <a:off x="7235825" y="5373911"/>
            <a:ext cx="4318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4" name="Text Box 25"/>
          <p:cNvSpPr txBox="1">
            <a:spLocks noChangeArrowheads="1"/>
          </p:cNvSpPr>
          <p:nvPr/>
        </p:nvSpPr>
        <p:spPr bwMode="auto">
          <a:xfrm>
            <a:off x="8027988" y="4076924"/>
            <a:ext cx="431800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5" name="Text Box 26"/>
          <p:cNvSpPr txBox="1">
            <a:spLocks noChangeArrowheads="1"/>
          </p:cNvSpPr>
          <p:nvPr/>
        </p:nvSpPr>
        <p:spPr bwMode="auto">
          <a:xfrm>
            <a:off x="8027988" y="4940524"/>
            <a:ext cx="431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86" name="Line 27"/>
          <p:cNvSpPr>
            <a:spLocks noChangeShapeType="1"/>
          </p:cNvSpPr>
          <p:nvPr/>
        </p:nvSpPr>
        <p:spPr bwMode="auto">
          <a:xfrm flipH="1">
            <a:off x="7380288" y="4076924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7" name="Text Box 28"/>
          <p:cNvSpPr txBox="1">
            <a:spLocks noChangeArrowheads="1"/>
          </p:cNvSpPr>
          <p:nvPr/>
        </p:nvSpPr>
        <p:spPr bwMode="auto">
          <a:xfrm>
            <a:off x="7740650" y="4437286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188" name="Text Box 29"/>
          <p:cNvSpPr txBox="1">
            <a:spLocks noChangeArrowheads="1"/>
          </p:cNvSpPr>
          <p:nvPr/>
        </p:nvSpPr>
        <p:spPr bwMode="auto">
          <a:xfrm>
            <a:off x="5875338" y="3533184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189" name="Text Box 30"/>
          <p:cNvSpPr txBox="1">
            <a:spLocks noChangeArrowheads="1"/>
          </p:cNvSpPr>
          <p:nvPr/>
        </p:nvSpPr>
        <p:spPr bwMode="auto">
          <a:xfrm>
            <a:off x="7308850" y="3500661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190" name="Oval 31"/>
          <p:cNvSpPr>
            <a:spLocks noChangeArrowheads="1"/>
          </p:cNvSpPr>
          <p:nvPr/>
        </p:nvSpPr>
        <p:spPr bwMode="auto">
          <a:xfrm>
            <a:off x="6588125" y="4365849"/>
            <a:ext cx="71438" cy="7143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91" name="Oval 32"/>
          <p:cNvSpPr>
            <a:spLocks noChangeArrowheads="1"/>
          </p:cNvSpPr>
          <p:nvPr/>
        </p:nvSpPr>
        <p:spPr bwMode="auto">
          <a:xfrm>
            <a:off x="6948488" y="4365849"/>
            <a:ext cx="71437" cy="7143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92" name="Text Box 34"/>
          <p:cNvSpPr txBox="1">
            <a:spLocks noChangeArrowheads="1"/>
          </p:cNvSpPr>
          <p:nvPr/>
        </p:nvSpPr>
        <p:spPr bwMode="auto">
          <a:xfrm>
            <a:off x="1331913" y="1628999"/>
            <a:ext cx="2736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若电流从同名端输入，</a:t>
            </a:r>
          </a:p>
        </p:txBody>
      </p:sp>
      <p:sp>
        <p:nvSpPr>
          <p:cNvPr id="7193" name="Text Box 36"/>
          <p:cNvSpPr txBox="1">
            <a:spLocks noChangeArrowheads="1"/>
          </p:cNvSpPr>
          <p:nvPr/>
        </p:nvSpPr>
        <p:spPr bwMode="auto">
          <a:xfrm>
            <a:off x="1187450" y="2637061"/>
            <a:ext cx="367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=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22</a:t>
            </a:r>
            <a:r>
              <a:rPr lang="en-US" altLang="zh-CN" sz="2400">
                <a:latin typeface="Times New Roman" panose="02020603050405020304" pitchFamily="18" charset="0"/>
              </a:rPr>
              <a:t>+ </a:t>
            </a:r>
            <a:r>
              <a:rPr lang="el-GR" altLang="zh-CN" sz="2400">
                <a:latin typeface="Times New Roman" panose="02020603050405020304" pitchFamily="18" charset="0"/>
              </a:rPr>
              <a:t>Ψ</a:t>
            </a:r>
            <a:r>
              <a:rPr lang="el-GR" altLang="zh-CN" sz="2400" baseline="-25000">
                <a:latin typeface="Times New Roman" panose="02020603050405020304" pitchFamily="18" charset="0"/>
              </a:rPr>
              <a:t>21</a:t>
            </a:r>
            <a:r>
              <a:rPr lang="en-US" altLang="zh-CN" sz="2400">
                <a:latin typeface="Times New Roman" panose="02020603050405020304" pitchFamily="18" charset="0"/>
              </a:rPr>
              <a:t>=L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</a:rPr>
              <a:t>+M</a:t>
            </a:r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</a:rPr>
              <a:t>1</a:t>
            </a:r>
            <a:endParaRPr lang="el-GR" altLang="zh-CN" sz="2400" baseline="-25000">
              <a:latin typeface="Times New Roman" panose="02020603050405020304" pitchFamily="18" charset="0"/>
            </a:endParaRPr>
          </a:p>
        </p:txBody>
      </p:sp>
      <p:sp>
        <p:nvSpPr>
          <p:cNvPr id="7194" name="Text Box 37"/>
          <p:cNvSpPr txBox="1">
            <a:spLocks noChangeArrowheads="1"/>
          </p:cNvSpPr>
          <p:nvPr/>
        </p:nvSpPr>
        <p:spPr bwMode="auto">
          <a:xfrm>
            <a:off x="8027988" y="3861024"/>
            <a:ext cx="50323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7195" name="Text Box 38"/>
          <p:cNvSpPr txBox="1">
            <a:spLocks noChangeArrowheads="1"/>
          </p:cNvSpPr>
          <p:nvPr/>
        </p:nvSpPr>
        <p:spPr bwMode="auto">
          <a:xfrm>
            <a:off x="8027988" y="4940524"/>
            <a:ext cx="50323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7196" name="Text Box 39"/>
          <p:cNvSpPr txBox="1">
            <a:spLocks noChangeArrowheads="1"/>
          </p:cNvSpPr>
          <p:nvPr/>
        </p:nvSpPr>
        <p:spPr bwMode="auto">
          <a:xfrm>
            <a:off x="684213" y="1052736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二、互感电压：</a:t>
            </a:r>
          </a:p>
        </p:txBody>
      </p:sp>
      <p:sp>
        <p:nvSpPr>
          <p:cNvPr id="7197" name="AutoShape 45"/>
          <p:cNvSpPr>
            <a:spLocks noChangeArrowheads="1"/>
          </p:cNvSpPr>
          <p:nvPr/>
        </p:nvSpPr>
        <p:spPr bwMode="auto">
          <a:xfrm flipV="1">
            <a:off x="4572000" y="2421161"/>
            <a:ext cx="468313" cy="250825"/>
          </a:xfrm>
          <a:prstGeom prst="rightArrow">
            <a:avLst>
              <a:gd name="adj1" fmla="val 50000"/>
              <a:gd name="adj2" fmla="val 4667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98" name="Text Box 46"/>
          <p:cNvSpPr txBox="1">
            <a:spLocks noChangeArrowheads="1"/>
          </p:cNvSpPr>
          <p:nvPr/>
        </p:nvSpPr>
        <p:spPr bwMode="auto">
          <a:xfrm>
            <a:off x="755650" y="3500661"/>
            <a:ext cx="273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accent2"/>
                </a:solidFill>
              </a:rPr>
              <a:t>若电流从异名端输入，</a:t>
            </a:r>
          </a:p>
        </p:txBody>
      </p:sp>
      <p:sp>
        <p:nvSpPr>
          <p:cNvPr id="274481" name="Text Box 49"/>
          <p:cNvSpPr txBox="1">
            <a:spLocks noChangeArrowheads="1"/>
          </p:cNvSpPr>
          <p:nvPr/>
        </p:nvSpPr>
        <p:spPr bwMode="auto">
          <a:xfrm>
            <a:off x="7308850" y="5516786"/>
            <a:ext cx="6492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i="1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4482" name="Text Box 50"/>
          <p:cNvSpPr txBox="1">
            <a:spLocks noChangeArrowheads="1"/>
          </p:cNvSpPr>
          <p:nvPr/>
        </p:nvSpPr>
        <p:spPr bwMode="auto">
          <a:xfrm>
            <a:off x="8494713" y="4508724"/>
            <a:ext cx="6492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4483" name="Text Box 51"/>
          <p:cNvSpPr txBox="1">
            <a:spLocks noChangeArrowheads="1"/>
          </p:cNvSpPr>
          <p:nvPr/>
        </p:nvSpPr>
        <p:spPr bwMode="auto">
          <a:xfrm>
            <a:off x="8459788" y="5013549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274484" name="Text Box 52"/>
          <p:cNvSpPr txBox="1">
            <a:spLocks noChangeArrowheads="1"/>
          </p:cNvSpPr>
          <p:nvPr/>
        </p:nvSpPr>
        <p:spPr bwMode="auto">
          <a:xfrm>
            <a:off x="8459788" y="378958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2"/>
                </a:solidFill>
              </a:rPr>
              <a:t>-</a:t>
            </a:r>
          </a:p>
        </p:txBody>
      </p:sp>
      <p:graphicFrame>
        <p:nvGraphicFramePr>
          <p:cNvPr id="274487" name="Object 55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91057267"/>
              </p:ext>
            </p:extLst>
          </p:nvPr>
        </p:nvGraphicFramePr>
        <p:xfrm>
          <a:off x="1128713" y="4869086"/>
          <a:ext cx="30702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9" name="Equation" r:id="rId11" imgW="1612800" imgH="393480" progId="Equation.DSMT4">
                  <p:embed/>
                </p:oleObj>
              </mc:Choice>
              <mc:Fallback>
                <p:oleObj name="Equation" r:id="rId11" imgW="1612800" imgH="39348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4869086"/>
                        <a:ext cx="30702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89" name="Text Box 57"/>
          <p:cNvSpPr txBox="1">
            <a:spLocks noChangeArrowheads="1"/>
          </p:cNvSpPr>
          <p:nvPr/>
        </p:nvSpPr>
        <p:spPr bwMode="auto">
          <a:xfrm>
            <a:off x="755650" y="3500661"/>
            <a:ext cx="273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accent2"/>
                </a:solidFill>
              </a:rPr>
              <a:t>若电流从异名端输入，</a:t>
            </a:r>
          </a:p>
        </p:txBody>
      </p:sp>
      <p:sp>
        <p:nvSpPr>
          <p:cNvPr id="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1"/>
            <a:ext cx="8077200" cy="559096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宋体" panose="02010600030101010101" pitchFamily="2" charset="-122"/>
              </a:rPr>
              <a:t>§10-1  </a:t>
            </a:r>
            <a:r>
              <a:rPr lang="zh-CN" altLang="en-US" dirty="0" smtClean="0">
                <a:latin typeface="宋体" panose="02010600030101010101" pitchFamily="2" charset="-122"/>
              </a:rPr>
              <a:t>互感</a:t>
            </a:r>
            <a:endParaRPr lang="zh-CN" altLang="en-US" b="1" dirty="0" smtClean="0">
              <a:latin typeface="宋体" panose="02010600030101010101" pitchFamily="2" charset="-122"/>
            </a:endParaRPr>
          </a:p>
        </p:txBody>
      </p:sp>
      <p:sp>
        <p:nvSpPr>
          <p:cNvPr id="274480" name="Line 48"/>
          <p:cNvSpPr>
            <a:spLocks noChangeShapeType="1"/>
          </p:cNvSpPr>
          <p:nvPr/>
        </p:nvSpPr>
        <p:spPr bwMode="auto">
          <a:xfrm flipH="1">
            <a:off x="7235825" y="5516786"/>
            <a:ext cx="431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4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81" grpId="0" animBg="1"/>
      <p:bldP spid="274482" grpId="0" animBg="1"/>
      <p:bldP spid="274483" grpId="0"/>
      <p:bldP spid="274484" grpId="0"/>
      <p:bldP spid="2744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603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67965978"/>
              </p:ext>
            </p:extLst>
          </p:nvPr>
        </p:nvGraphicFramePr>
        <p:xfrm>
          <a:off x="825747" y="1555973"/>
          <a:ext cx="27368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6" name="Equation" r:id="rId3" imgW="1473200" imgH="393700" progId="Equation.DSMT4">
                  <p:embed/>
                </p:oleObj>
              </mc:Choice>
              <mc:Fallback>
                <p:oleObj name="Equation" r:id="rId3" imgW="1473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747" y="1555973"/>
                        <a:ext cx="27368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716854154"/>
              </p:ext>
            </p:extLst>
          </p:nvPr>
        </p:nvGraphicFramePr>
        <p:xfrm>
          <a:off x="768350" y="2995613"/>
          <a:ext cx="34972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" name="Equation" r:id="rId5" imgW="2057400" imgH="634680" progId="Equation.DSMT4">
                  <p:embed/>
                </p:oleObj>
              </mc:Choice>
              <mc:Fallback>
                <p:oleObj name="Equation" r:id="rId5" imgW="2057400" imgH="634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995613"/>
                        <a:ext cx="349726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5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915152291"/>
              </p:ext>
            </p:extLst>
          </p:nvPr>
        </p:nvGraphicFramePr>
        <p:xfrm>
          <a:off x="754310" y="2276698"/>
          <a:ext cx="280828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" name="Equation" r:id="rId7" imgW="1473200" imgH="393700" progId="Equation.DSMT4">
                  <p:embed/>
                </p:oleObj>
              </mc:Choice>
              <mc:Fallback>
                <p:oleObj name="Equation" r:id="rId7" imgW="14732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10" y="2276698"/>
                        <a:ext cx="280828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9"/>
          <p:cNvSpPr txBox="1">
            <a:spLocks noChangeArrowheads="1"/>
          </p:cNvSpPr>
          <p:nvPr/>
        </p:nvSpPr>
        <p:spPr bwMode="auto">
          <a:xfrm>
            <a:off x="5074865" y="2419573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8206" name="Text Box 15"/>
          <p:cNvSpPr txBox="1">
            <a:spLocks noChangeArrowheads="1"/>
          </p:cNvSpPr>
          <p:nvPr/>
        </p:nvSpPr>
        <p:spPr bwMode="auto">
          <a:xfrm>
            <a:off x="5292352" y="1411511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8207" name="Rectangle 16"/>
          <p:cNvSpPr>
            <a:spLocks noChangeArrowheads="1"/>
          </p:cNvSpPr>
          <p:nvPr/>
        </p:nvSpPr>
        <p:spPr bwMode="auto">
          <a:xfrm>
            <a:off x="5651127" y="1771873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6371852" y="1700436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9" name="Oval 18"/>
          <p:cNvSpPr>
            <a:spLocks noChangeArrowheads="1"/>
          </p:cNvSpPr>
          <p:nvPr/>
        </p:nvSpPr>
        <p:spPr bwMode="auto">
          <a:xfrm>
            <a:off x="5292352" y="1808386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10" name="Oval 19"/>
          <p:cNvSpPr>
            <a:spLocks noChangeArrowheads="1"/>
          </p:cNvSpPr>
          <p:nvPr/>
        </p:nvSpPr>
        <p:spPr bwMode="auto">
          <a:xfrm>
            <a:off x="5292352" y="3464148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11" name="Line 20"/>
          <p:cNvSpPr>
            <a:spLocks noChangeShapeType="1"/>
          </p:cNvSpPr>
          <p:nvPr/>
        </p:nvSpPr>
        <p:spPr bwMode="auto">
          <a:xfrm>
            <a:off x="6084515" y="1843311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Line 21"/>
          <p:cNvSpPr>
            <a:spLocks noChangeShapeType="1"/>
          </p:cNvSpPr>
          <p:nvPr/>
        </p:nvSpPr>
        <p:spPr bwMode="auto">
          <a:xfrm>
            <a:off x="6803652" y="184489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13" name="Rectangle 22"/>
          <p:cNvSpPr>
            <a:spLocks noChangeArrowheads="1"/>
          </p:cNvSpPr>
          <p:nvPr/>
        </p:nvSpPr>
        <p:spPr bwMode="auto">
          <a:xfrm>
            <a:off x="7235452" y="2132236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14" name="Freeform 23"/>
          <p:cNvSpPr>
            <a:spLocks/>
          </p:cNvSpPr>
          <p:nvPr/>
        </p:nvSpPr>
        <p:spPr bwMode="auto">
          <a:xfrm rot="5400000">
            <a:off x="7164015" y="306886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5" name="Line 24"/>
          <p:cNvSpPr>
            <a:spLocks noChangeShapeType="1"/>
          </p:cNvSpPr>
          <p:nvPr/>
        </p:nvSpPr>
        <p:spPr bwMode="auto">
          <a:xfrm>
            <a:off x="7308477" y="1844898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16" name="Line 25"/>
          <p:cNvSpPr>
            <a:spLocks noChangeShapeType="1"/>
          </p:cNvSpPr>
          <p:nvPr/>
        </p:nvSpPr>
        <p:spPr bwMode="auto">
          <a:xfrm>
            <a:off x="7308477" y="256403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17" name="Line 26"/>
          <p:cNvSpPr>
            <a:spLocks noChangeShapeType="1"/>
          </p:cNvSpPr>
          <p:nvPr/>
        </p:nvSpPr>
        <p:spPr bwMode="auto">
          <a:xfrm>
            <a:off x="7308477" y="3356198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18" name="Line 27"/>
          <p:cNvSpPr>
            <a:spLocks noChangeShapeType="1"/>
          </p:cNvSpPr>
          <p:nvPr/>
        </p:nvSpPr>
        <p:spPr bwMode="auto">
          <a:xfrm flipH="1">
            <a:off x="5363790" y="3500661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19" name="Line 28"/>
          <p:cNvSpPr>
            <a:spLocks noChangeShapeType="1"/>
          </p:cNvSpPr>
          <p:nvPr/>
        </p:nvSpPr>
        <p:spPr bwMode="auto">
          <a:xfrm flipH="1">
            <a:off x="5363790" y="1844898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074865" y="1844898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5147890" y="306886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8222" name="Line 31"/>
          <p:cNvSpPr>
            <a:spLocks noChangeShapeType="1"/>
          </p:cNvSpPr>
          <p:nvPr/>
        </p:nvSpPr>
        <p:spPr bwMode="auto">
          <a:xfrm>
            <a:off x="5363790" y="184489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23" name="Oval 32"/>
          <p:cNvSpPr>
            <a:spLocks noChangeArrowheads="1"/>
          </p:cNvSpPr>
          <p:nvPr/>
        </p:nvSpPr>
        <p:spPr bwMode="auto">
          <a:xfrm>
            <a:off x="6227390" y="1700436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24" name="Oval 33"/>
          <p:cNvSpPr>
            <a:spLocks noChangeArrowheads="1"/>
          </p:cNvSpPr>
          <p:nvPr/>
        </p:nvSpPr>
        <p:spPr bwMode="auto">
          <a:xfrm>
            <a:off x="7164015" y="2852961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25" name="Text Box 34"/>
          <p:cNvSpPr txBox="1">
            <a:spLocks noChangeArrowheads="1"/>
          </p:cNvSpPr>
          <p:nvPr/>
        </p:nvSpPr>
        <p:spPr bwMode="auto">
          <a:xfrm>
            <a:off x="6875090" y="191633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8226" name="Text Box 35"/>
          <p:cNvSpPr txBox="1">
            <a:spLocks noChangeArrowheads="1"/>
          </p:cNvSpPr>
          <p:nvPr/>
        </p:nvSpPr>
        <p:spPr bwMode="auto">
          <a:xfrm>
            <a:off x="5435227" y="191633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8227" name="Text Box 36"/>
          <p:cNvSpPr txBox="1">
            <a:spLocks noChangeArrowheads="1"/>
          </p:cNvSpPr>
          <p:nvPr/>
        </p:nvSpPr>
        <p:spPr bwMode="auto">
          <a:xfrm>
            <a:off x="6659190" y="191633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8228" name="Text Box 37"/>
          <p:cNvSpPr txBox="1">
            <a:spLocks noChangeArrowheads="1"/>
          </p:cNvSpPr>
          <p:nvPr/>
        </p:nvSpPr>
        <p:spPr bwMode="auto">
          <a:xfrm>
            <a:off x="6948115" y="306886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8229" name="Text Box 38"/>
          <p:cNvSpPr txBox="1">
            <a:spLocks noChangeArrowheads="1"/>
          </p:cNvSpPr>
          <p:nvPr/>
        </p:nvSpPr>
        <p:spPr bwMode="auto">
          <a:xfrm>
            <a:off x="5867027" y="1916336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230" name="Text Box 39"/>
          <p:cNvSpPr txBox="1">
            <a:spLocks noChangeArrowheads="1"/>
          </p:cNvSpPr>
          <p:nvPr/>
        </p:nvSpPr>
        <p:spPr bwMode="auto">
          <a:xfrm>
            <a:off x="6732215" y="2419573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281640" name="Object 40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38686828"/>
              </p:ext>
            </p:extLst>
          </p:nvPr>
        </p:nvGraphicFramePr>
        <p:xfrm>
          <a:off x="766763" y="4679950"/>
          <a:ext cx="33559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9" name="Equation" r:id="rId9" imgW="2197080" imgH="482400" progId="Equation.DSMT4">
                  <p:embed/>
                </p:oleObj>
              </mc:Choice>
              <mc:Fallback>
                <p:oleObj name="Equation" r:id="rId9" imgW="2197080" imgH="4824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4679950"/>
                        <a:ext cx="33559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553565"/>
              </p:ext>
            </p:extLst>
          </p:nvPr>
        </p:nvGraphicFramePr>
        <p:xfrm>
          <a:off x="690563" y="5445125"/>
          <a:ext cx="36512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0" name="Equation" r:id="rId11" imgW="2323800" imgH="419040" progId="Equation.DSMT4">
                  <p:embed/>
                </p:oleObj>
              </mc:Choice>
              <mc:Fallback>
                <p:oleObj name="Equation" r:id="rId11" imgW="2323800" imgH="41904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5445125"/>
                        <a:ext cx="36512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3" name="Text Box 42"/>
          <p:cNvSpPr txBox="1">
            <a:spLocks noChangeArrowheads="1"/>
          </p:cNvSpPr>
          <p:nvPr/>
        </p:nvSpPr>
        <p:spPr bwMode="auto">
          <a:xfrm>
            <a:off x="5290765" y="5131395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8234" name="Text Box 43"/>
          <p:cNvSpPr txBox="1">
            <a:spLocks noChangeArrowheads="1"/>
          </p:cNvSpPr>
          <p:nvPr/>
        </p:nvSpPr>
        <p:spPr bwMode="auto">
          <a:xfrm>
            <a:off x="5508252" y="4123332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8235" name="Rectangle 44"/>
          <p:cNvSpPr>
            <a:spLocks noChangeArrowheads="1"/>
          </p:cNvSpPr>
          <p:nvPr/>
        </p:nvSpPr>
        <p:spPr bwMode="auto">
          <a:xfrm>
            <a:off x="5867027" y="4483695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36" name="Freeform 45"/>
          <p:cNvSpPr>
            <a:spLocks/>
          </p:cNvSpPr>
          <p:nvPr/>
        </p:nvSpPr>
        <p:spPr bwMode="auto">
          <a:xfrm>
            <a:off x="6587752" y="4412257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7" name="Line 46"/>
          <p:cNvSpPr>
            <a:spLocks noChangeShapeType="1"/>
          </p:cNvSpPr>
          <p:nvPr/>
        </p:nvSpPr>
        <p:spPr bwMode="auto">
          <a:xfrm>
            <a:off x="6300415" y="4555132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8" name="Line 47"/>
          <p:cNvSpPr>
            <a:spLocks noChangeShapeType="1"/>
          </p:cNvSpPr>
          <p:nvPr/>
        </p:nvSpPr>
        <p:spPr bwMode="auto">
          <a:xfrm>
            <a:off x="7524377" y="4556720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39" name="Line 48"/>
          <p:cNvSpPr>
            <a:spLocks noChangeShapeType="1"/>
          </p:cNvSpPr>
          <p:nvPr/>
        </p:nvSpPr>
        <p:spPr bwMode="auto">
          <a:xfrm flipH="1">
            <a:off x="5435227" y="6212482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0" name="Text Box 49"/>
          <p:cNvSpPr txBox="1">
            <a:spLocks noChangeArrowheads="1"/>
          </p:cNvSpPr>
          <p:nvPr/>
        </p:nvSpPr>
        <p:spPr bwMode="auto">
          <a:xfrm>
            <a:off x="5147890" y="4483695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8241" name="Text Box 50"/>
          <p:cNvSpPr txBox="1">
            <a:spLocks noChangeArrowheads="1"/>
          </p:cNvSpPr>
          <p:nvPr/>
        </p:nvSpPr>
        <p:spPr bwMode="auto">
          <a:xfrm>
            <a:off x="5147890" y="585212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8242" name="Rectangle 51"/>
          <p:cNvSpPr>
            <a:spLocks noChangeArrowheads="1"/>
          </p:cNvSpPr>
          <p:nvPr/>
        </p:nvSpPr>
        <p:spPr bwMode="auto">
          <a:xfrm>
            <a:off x="7451352" y="4844057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43" name="Freeform 52"/>
          <p:cNvSpPr>
            <a:spLocks/>
          </p:cNvSpPr>
          <p:nvPr/>
        </p:nvSpPr>
        <p:spPr bwMode="auto">
          <a:xfrm rot="5400000">
            <a:off x="7379915" y="578068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4" name="Line 53"/>
          <p:cNvSpPr>
            <a:spLocks noChangeShapeType="1"/>
          </p:cNvSpPr>
          <p:nvPr/>
        </p:nvSpPr>
        <p:spPr bwMode="auto">
          <a:xfrm>
            <a:off x="7019552" y="4555132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5" name="Line 54"/>
          <p:cNvSpPr>
            <a:spLocks noChangeShapeType="1"/>
          </p:cNvSpPr>
          <p:nvPr/>
        </p:nvSpPr>
        <p:spPr bwMode="auto">
          <a:xfrm>
            <a:off x="7524377" y="527585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6" name="Line 55"/>
          <p:cNvSpPr>
            <a:spLocks noChangeShapeType="1"/>
          </p:cNvSpPr>
          <p:nvPr/>
        </p:nvSpPr>
        <p:spPr bwMode="auto">
          <a:xfrm>
            <a:off x="7524377" y="6068020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7" name="Line 56"/>
          <p:cNvSpPr>
            <a:spLocks noChangeShapeType="1"/>
          </p:cNvSpPr>
          <p:nvPr/>
        </p:nvSpPr>
        <p:spPr bwMode="auto">
          <a:xfrm>
            <a:off x="5508252" y="4555132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8" name="Line 57"/>
          <p:cNvSpPr>
            <a:spLocks noChangeShapeType="1"/>
          </p:cNvSpPr>
          <p:nvPr/>
        </p:nvSpPr>
        <p:spPr bwMode="auto">
          <a:xfrm>
            <a:off x="5435227" y="4555132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49" name="Oval 58"/>
          <p:cNvSpPr>
            <a:spLocks noChangeArrowheads="1"/>
          </p:cNvSpPr>
          <p:nvPr/>
        </p:nvSpPr>
        <p:spPr bwMode="auto">
          <a:xfrm>
            <a:off x="5363790" y="4518620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50" name="Oval 59"/>
          <p:cNvSpPr>
            <a:spLocks noChangeArrowheads="1"/>
          </p:cNvSpPr>
          <p:nvPr/>
        </p:nvSpPr>
        <p:spPr bwMode="auto">
          <a:xfrm>
            <a:off x="5363790" y="6174382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51" name="Text Box 60"/>
          <p:cNvSpPr txBox="1">
            <a:spLocks noChangeArrowheads="1"/>
          </p:cNvSpPr>
          <p:nvPr/>
        </p:nvSpPr>
        <p:spPr bwMode="auto">
          <a:xfrm>
            <a:off x="5579690" y="1340073"/>
            <a:ext cx="503237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8252" name="Text Box 61"/>
          <p:cNvSpPr txBox="1">
            <a:spLocks noChangeArrowheads="1"/>
          </p:cNvSpPr>
          <p:nvPr/>
        </p:nvSpPr>
        <p:spPr bwMode="auto">
          <a:xfrm>
            <a:off x="7379915" y="2132236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8253" name="Text Box 62"/>
          <p:cNvSpPr txBox="1">
            <a:spLocks noChangeArrowheads="1"/>
          </p:cNvSpPr>
          <p:nvPr/>
        </p:nvSpPr>
        <p:spPr bwMode="auto">
          <a:xfrm>
            <a:off x="5795590" y="412333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8254" name="Text Box 63"/>
          <p:cNvSpPr txBox="1">
            <a:spLocks noChangeArrowheads="1"/>
          </p:cNvSpPr>
          <p:nvPr/>
        </p:nvSpPr>
        <p:spPr bwMode="auto">
          <a:xfrm>
            <a:off x="7595815" y="4844057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8255" name="Text Box 64"/>
          <p:cNvSpPr txBox="1">
            <a:spLocks noChangeArrowheads="1"/>
          </p:cNvSpPr>
          <p:nvPr/>
        </p:nvSpPr>
        <p:spPr bwMode="auto">
          <a:xfrm>
            <a:off x="6300415" y="1340073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8256" name="Text Box 65"/>
          <p:cNvSpPr txBox="1">
            <a:spLocks noChangeArrowheads="1"/>
          </p:cNvSpPr>
          <p:nvPr/>
        </p:nvSpPr>
        <p:spPr bwMode="auto">
          <a:xfrm>
            <a:off x="7451352" y="299583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8257" name="Text Box 66"/>
          <p:cNvSpPr txBox="1">
            <a:spLocks noChangeArrowheads="1"/>
          </p:cNvSpPr>
          <p:nvPr/>
        </p:nvSpPr>
        <p:spPr bwMode="auto">
          <a:xfrm>
            <a:off x="6443290" y="4123332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L1+M</a:t>
            </a:r>
          </a:p>
        </p:txBody>
      </p:sp>
      <p:sp>
        <p:nvSpPr>
          <p:cNvPr id="8258" name="Text Box 67"/>
          <p:cNvSpPr txBox="1">
            <a:spLocks noChangeArrowheads="1"/>
          </p:cNvSpPr>
          <p:nvPr/>
        </p:nvSpPr>
        <p:spPr bwMode="auto">
          <a:xfrm>
            <a:off x="7740277" y="5636220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L2+M</a:t>
            </a:r>
          </a:p>
        </p:txBody>
      </p:sp>
      <p:sp>
        <p:nvSpPr>
          <p:cNvPr id="281668" name="Text Box 68"/>
          <p:cNvSpPr txBox="1">
            <a:spLocks noChangeArrowheads="1"/>
          </p:cNvSpPr>
          <p:nvPr/>
        </p:nvSpPr>
        <p:spPr bwMode="auto">
          <a:xfrm>
            <a:off x="609847" y="4076923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相量形式：</a:t>
            </a:r>
          </a:p>
        </p:txBody>
      </p:sp>
      <p:sp>
        <p:nvSpPr>
          <p:cNvPr id="281669" name="Text Box 69"/>
          <p:cNvSpPr txBox="1">
            <a:spLocks noChangeArrowheads="1"/>
          </p:cNvSpPr>
          <p:nvPr/>
        </p:nvSpPr>
        <p:spPr bwMode="auto">
          <a:xfrm>
            <a:off x="609847" y="1052736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同相串联电路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§10-2  </a:t>
            </a:r>
            <a:r>
              <a:rPr lang="zh-CN" altLang="en-US" sz="4000" dirty="0">
                <a:latin typeface="宋体" panose="02010600030101010101" pitchFamily="2" charset="-122"/>
              </a:rPr>
              <a:t>含有耦合电感电路的计算</a:t>
            </a:r>
            <a:endParaRPr lang="zh-CN" altLang="en-US" sz="4000" b="1" kern="0" dirty="0" smtClean="0"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0766" y="3789040"/>
            <a:ext cx="22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无耦合等效电路：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179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558905"/>
              </p:ext>
            </p:extLst>
          </p:nvPr>
        </p:nvGraphicFramePr>
        <p:xfrm>
          <a:off x="827460" y="1555973"/>
          <a:ext cx="27368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0" name="Equation" r:id="rId3" imgW="1473200" imgH="393700" progId="Equation.DSMT4">
                  <p:embed/>
                </p:oleObj>
              </mc:Choice>
              <mc:Fallback>
                <p:oleObj name="Equation" r:id="rId3" imgW="1473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60" y="1555973"/>
                        <a:ext cx="27368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0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36871585"/>
              </p:ext>
            </p:extLst>
          </p:nvPr>
        </p:nvGraphicFramePr>
        <p:xfrm>
          <a:off x="781050" y="2995613"/>
          <a:ext cx="34766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1" name="Equation" r:id="rId5" imgW="2044440" imgH="634680" progId="Equation.DSMT4">
                  <p:embed/>
                </p:oleObj>
              </mc:Choice>
              <mc:Fallback>
                <p:oleObj name="Equation" r:id="rId5" imgW="2044440" imgH="634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995613"/>
                        <a:ext cx="34766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1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92635663"/>
              </p:ext>
            </p:extLst>
          </p:nvPr>
        </p:nvGraphicFramePr>
        <p:xfrm>
          <a:off x="756023" y="2276698"/>
          <a:ext cx="280828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2" name="Equation" r:id="rId7" imgW="1473200" imgH="393700" progId="Equation.DSMT4">
                  <p:embed/>
                </p:oleObj>
              </mc:Choice>
              <mc:Fallback>
                <p:oleObj name="Equation" r:id="rId7" imgW="14732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023" y="2276698"/>
                        <a:ext cx="280828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5075882" y="2419573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083944" y="4267795"/>
            <a:ext cx="431800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293369" y="1411511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652144" y="1771873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2" name="Freeform 16"/>
          <p:cNvSpPr>
            <a:spLocks/>
          </p:cNvSpPr>
          <p:nvPr/>
        </p:nvSpPr>
        <p:spPr bwMode="auto">
          <a:xfrm>
            <a:off x="6372869" y="1700436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293369" y="1808386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293369" y="3464148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6085532" y="1843311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6804669" y="184489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7236469" y="2132236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8" name="Freeform 22"/>
          <p:cNvSpPr>
            <a:spLocks/>
          </p:cNvSpPr>
          <p:nvPr/>
        </p:nvSpPr>
        <p:spPr bwMode="auto">
          <a:xfrm rot="5400000">
            <a:off x="7165032" y="3068860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7309494" y="1844898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7309494" y="256403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7309494" y="3356198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H="1">
            <a:off x="5364807" y="3500661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 flipH="1">
            <a:off x="5364807" y="1844898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5075882" y="1844898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5148907" y="306886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>
            <a:off x="5364807" y="184489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6876107" y="1700436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7165032" y="2852961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49" name="Text Box 33"/>
          <p:cNvSpPr txBox="1">
            <a:spLocks noChangeArrowheads="1"/>
          </p:cNvSpPr>
          <p:nvPr/>
        </p:nvSpPr>
        <p:spPr bwMode="auto">
          <a:xfrm>
            <a:off x="6876107" y="191633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9250" name="Text Box 34"/>
          <p:cNvSpPr txBox="1">
            <a:spLocks noChangeArrowheads="1"/>
          </p:cNvSpPr>
          <p:nvPr/>
        </p:nvSpPr>
        <p:spPr bwMode="auto">
          <a:xfrm>
            <a:off x="5436244" y="191633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9251" name="Text Box 35"/>
          <p:cNvSpPr txBox="1">
            <a:spLocks noChangeArrowheads="1"/>
          </p:cNvSpPr>
          <p:nvPr/>
        </p:nvSpPr>
        <p:spPr bwMode="auto">
          <a:xfrm>
            <a:off x="6660207" y="1916336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9252" name="Text Box 36"/>
          <p:cNvSpPr txBox="1">
            <a:spLocks noChangeArrowheads="1"/>
          </p:cNvSpPr>
          <p:nvPr/>
        </p:nvSpPr>
        <p:spPr bwMode="auto">
          <a:xfrm>
            <a:off x="6949132" y="306886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9253" name="Text Box 37"/>
          <p:cNvSpPr txBox="1">
            <a:spLocks noChangeArrowheads="1"/>
          </p:cNvSpPr>
          <p:nvPr/>
        </p:nvSpPr>
        <p:spPr bwMode="auto">
          <a:xfrm>
            <a:off x="6012507" y="1916336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254" name="Text Box 38"/>
          <p:cNvSpPr txBox="1">
            <a:spLocks noChangeArrowheads="1"/>
          </p:cNvSpPr>
          <p:nvPr/>
        </p:nvSpPr>
        <p:spPr bwMode="auto">
          <a:xfrm>
            <a:off x="6733232" y="2419573"/>
            <a:ext cx="57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306215" name="Object 39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14476243"/>
              </p:ext>
            </p:extLst>
          </p:nvPr>
        </p:nvGraphicFramePr>
        <p:xfrm>
          <a:off x="768350" y="4679950"/>
          <a:ext cx="33559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3" name="Equation" r:id="rId9" imgW="2197080" imgH="482400" progId="Equation.DSMT4">
                  <p:embed/>
                </p:oleObj>
              </mc:Choice>
              <mc:Fallback>
                <p:oleObj name="Equation" r:id="rId9" imgW="2197080" imgH="4824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4679950"/>
                        <a:ext cx="33559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21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439722"/>
              </p:ext>
            </p:extLst>
          </p:nvPr>
        </p:nvGraphicFramePr>
        <p:xfrm>
          <a:off x="692523" y="5516786"/>
          <a:ext cx="36528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4" name="Equation" r:id="rId11" imgW="2323800" imgH="419040" progId="Equation.DSMT4">
                  <p:embed/>
                </p:oleObj>
              </mc:Choice>
              <mc:Fallback>
                <p:oleObj name="Equation" r:id="rId11" imgW="2323800" imgH="41904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23" y="5516786"/>
                        <a:ext cx="3652837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" name="Text Box 41"/>
          <p:cNvSpPr txBox="1">
            <a:spLocks noChangeArrowheads="1"/>
          </p:cNvSpPr>
          <p:nvPr/>
        </p:nvSpPr>
        <p:spPr bwMode="auto">
          <a:xfrm>
            <a:off x="5291782" y="5131395"/>
            <a:ext cx="649287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u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9258" name="Text Box 42"/>
          <p:cNvSpPr txBox="1">
            <a:spLocks noChangeArrowheads="1"/>
          </p:cNvSpPr>
          <p:nvPr/>
        </p:nvSpPr>
        <p:spPr bwMode="auto">
          <a:xfrm>
            <a:off x="5509269" y="4123332"/>
            <a:ext cx="649288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Times New Roman" panose="02020603050405020304" pitchFamily="18" charset="0"/>
              </a:rPr>
              <a:t>i</a:t>
            </a:r>
            <a:endParaRPr lang="en-US" altLang="zh-CN" sz="2400" i="1" baseline="-25000">
              <a:latin typeface="Times New Roman" panose="02020603050405020304" pitchFamily="18" charset="0"/>
            </a:endParaRPr>
          </a:p>
        </p:txBody>
      </p:sp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868044" y="4483695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60" name="Freeform 44"/>
          <p:cNvSpPr>
            <a:spLocks/>
          </p:cNvSpPr>
          <p:nvPr/>
        </p:nvSpPr>
        <p:spPr bwMode="auto">
          <a:xfrm>
            <a:off x="6588769" y="4412257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6301432" y="4555132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7525394" y="4556720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H="1">
            <a:off x="5436244" y="6212482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64" name="Text Box 48"/>
          <p:cNvSpPr txBox="1">
            <a:spLocks noChangeArrowheads="1"/>
          </p:cNvSpPr>
          <p:nvPr/>
        </p:nvSpPr>
        <p:spPr bwMode="auto">
          <a:xfrm>
            <a:off x="5148907" y="4483695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9265" name="Text Box 49"/>
          <p:cNvSpPr txBox="1">
            <a:spLocks noChangeArrowheads="1"/>
          </p:cNvSpPr>
          <p:nvPr/>
        </p:nvSpPr>
        <p:spPr bwMode="auto">
          <a:xfrm>
            <a:off x="5148907" y="585212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452369" y="4844057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67" name="Freeform 51"/>
          <p:cNvSpPr>
            <a:spLocks/>
          </p:cNvSpPr>
          <p:nvPr/>
        </p:nvSpPr>
        <p:spPr bwMode="auto">
          <a:xfrm rot="5400000">
            <a:off x="7380932" y="5780682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>
            <a:off x="7020569" y="4555132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69" name="Line 53"/>
          <p:cNvSpPr>
            <a:spLocks noChangeShapeType="1"/>
          </p:cNvSpPr>
          <p:nvPr/>
        </p:nvSpPr>
        <p:spPr bwMode="auto">
          <a:xfrm>
            <a:off x="7525394" y="527585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>
            <a:off x="7525394" y="6068020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>
            <a:off x="5509269" y="4555132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72" name="Line 56"/>
          <p:cNvSpPr>
            <a:spLocks noChangeShapeType="1"/>
          </p:cNvSpPr>
          <p:nvPr/>
        </p:nvSpPr>
        <p:spPr bwMode="auto">
          <a:xfrm>
            <a:off x="5436244" y="4555132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73" name="Oval 57"/>
          <p:cNvSpPr>
            <a:spLocks noChangeArrowheads="1"/>
          </p:cNvSpPr>
          <p:nvPr/>
        </p:nvSpPr>
        <p:spPr bwMode="auto">
          <a:xfrm>
            <a:off x="5364807" y="4518620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74" name="Oval 58"/>
          <p:cNvSpPr>
            <a:spLocks noChangeArrowheads="1"/>
          </p:cNvSpPr>
          <p:nvPr/>
        </p:nvSpPr>
        <p:spPr bwMode="auto">
          <a:xfrm>
            <a:off x="5364807" y="6174382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75" name="Text Box 59"/>
          <p:cNvSpPr txBox="1">
            <a:spLocks noChangeArrowheads="1"/>
          </p:cNvSpPr>
          <p:nvPr/>
        </p:nvSpPr>
        <p:spPr bwMode="auto">
          <a:xfrm>
            <a:off x="5580707" y="1340073"/>
            <a:ext cx="503237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9276" name="Text Box 60"/>
          <p:cNvSpPr txBox="1">
            <a:spLocks noChangeArrowheads="1"/>
          </p:cNvSpPr>
          <p:nvPr/>
        </p:nvSpPr>
        <p:spPr bwMode="auto">
          <a:xfrm>
            <a:off x="7380932" y="2132236"/>
            <a:ext cx="503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9277" name="Text Box 61"/>
          <p:cNvSpPr txBox="1">
            <a:spLocks noChangeArrowheads="1"/>
          </p:cNvSpPr>
          <p:nvPr/>
        </p:nvSpPr>
        <p:spPr bwMode="auto">
          <a:xfrm>
            <a:off x="5796607" y="4123332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9278" name="Text Box 62"/>
          <p:cNvSpPr txBox="1">
            <a:spLocks noChangeArrowheads="1"/>
          </p:cNvSpPr>
          <p:nvPr/>
        </p:nvSpPr>
        <p:spPr bwMode="auto">
          <a:xfrm>
            <a:off x="7596832" y="4844057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9279" name="Text Box 63"/>
          <p:cNvSpPr txBox="1">
            <a:spLocks noChangeArrowheads="1"/>
          </p:cNvSpPr>
          <p:nvPr/>
        </p:nvSpPr>
        <p:spPr bwMode="auto">
          <a:xfrm>
            <a:off x="6301432" y="1340073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9280" name="Text Box 64"/>
          <p:cNvSpPr txBox="1">
            <a:spLocks noChangeArrowheads="1"/>
          </p:cNvSpPr>
          <p:nvPr/>
        </p:nvSpPr>
        <p:spPr bwMode="auto">
          <a:xfrm>
            <a:off x="7452369" y="2995836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9281" name="Text Box 65"/>
          <p:cNvSpPr txBox="1">
            <a:spLocks noChangeArrowheads="1"/>
          </p:cNvSpPr>
          <p:nvPr/>
        </p:nvSpPr>
        <p:spPr bwMode="auto">
          <a:xfrm>
            <a:off x="6444307" y="4123332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L1-M</a:t>
            </a:r>
          </a:p>
        </p:txBody>
      </p:sp>
      <p:sp>
        <p:nvSpPr>
          <p:cNvPr id="9282" name="Text Box 66"/>
          <p:cNvSpPr txBox="1">
            <a:spLocks noChangeArrowheads="1"/>
          </p:cNvSpPr>
          <p:nvPr/>
        </p:nvSpPr>
        <p:spPr bwMode="auto">
          <a:xfrm>
            <a:off x="7668269" y="5636220"/>
            <a:ext cx="7921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L2-M</a:t>
            </a:r>
          </a:p>
        </p:txBody>
      </p:sp>
      <p:sp>
        <p:nvSpPr>
          <p:cNvPr id="306243" name="Text Box 67"/>
          <p:cNvSpPr txBox="1">
            <a:spLocks noChangeArrowheads="1"/>
          </p:cNvSpPr>
          <p:nvPr/>
        </p:nvSpPr>
        <p:spPr bwMode="auto">
          <a:xfrm>
            <a:off x="611560" y="4076923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相量形式：</a:t>
            </a:r>
          </a:p>
        </p:txBody>
      </p:sp>
      <p:sp>
        <p:nvSpPr>
          <p:cNvPr id="306244" name="Text Box 68"/>
          <p:cNvSpPr txBox="1">
            <a:spLocks noChangeArrowheads="1"/>
          </p:cNvSpPr>
          <p:nvPr/>
        </p:nvSpPr>
        <p:spPr bwMode="auto">
          <a:xfrm>
            <a:off x="611560" y="1052736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反相串联电路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§10-2  </a:t>
            </a:r>
            <a:r>
              <a:rPr lang="zh-CN" altLang="en-US" sz="4000" dirty="0">
                <a:latin typeface="宋体" panose="02010600030101010101" pitchFamily="2" charset="-122"/>
              </a:rPr>
              <a:t>含有耦合电感电路的计算</a:t>
            </a:r>
            <a:endParaRPr lang="zh-CN" altLang="en-US" sz="4000" b="1" kern="0" dirty="0" smtClean="0">
              <a:latin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90766" y="3789040"/>
            <a:ext cx="22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无耦合等效电路：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243" grpId="0"/>
      <p:bldP spid="306244" grpId="0"/>
      <p:bldP spid="3062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6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79070764"/>
              </p:ext>
            </p:extLst>
          </p:nvPr>
        </p:nvGraphicFramePr>
        <p:xfrm>
          <a:off x="925513" y="2276475"/>
          <a:ext cx="35845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3" name="Equation" r:id="rId3" imgW="1676160" imgH="241200" progId="Equation.DSMT4">
                  <p:embed/>
                </p:oleObj>
              </mc:Choice>
              <mc:Fallback>
                <p:oleObj name="Equation" r:id="rId3" imgW="1676160" imgH="2412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2276475"/>
                        <a:ext cx="35845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1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791048831"/>
              </p:ext>
            </p:extLst>
          </p:nvPr>
        </p:nvGraphicFramePr>
        <p:xfrm>
          <a:off x="989533" y="2924399"/>
          <a:ext cx="143986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" name="Equation" r:id="rId5" imgW="672808" imgH="241195" progId="Equation.DSMT4">
                  <p:embed/>
                </p:oleObj>
              </mc:Choice>
              <mc:Fallback>
                <p:oleObj name="Equation" r:id="rId5" imgW="672808" imgH="241195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533" y="2924399"/>
                        <a:ext cx="143986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18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897726380"/>
              </p:ext>
            </p:extLst>
          </p:nvPr>
        </p:nvGraphicFramePr>
        <p:xfrm>
          <a:off x="939800" y="1628775"/>
          <a:ext cx="369728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" name="Equation" r:id="rId7" imgW="1638000" imgH="241200" progId="Equation.DSMT4">
                  <p:embed/>
                </p:oleObj>
              </mc:Choice>
              <mc:Fallback>
                <p:oleObj name="Equation" r:id="rId7" imgW="1638000" imgH="241200" progId="Equation.DSMT4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628775"/>
                        <a:ext cx="369728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Rectangle 34"/>
          <p:cNvSpPr>
            <a:spLocks noChangeArrowheads="1"/>
          </p:cNvSpPr>
          <p:nvPr/>
        </p:nvSpPr>
        <p:spPr bwMode="auto">
          <a:xfrm rot="5400000">
            <a:off x="7253610" y="2925986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4" name="Freeform 35"/>
          <p:cNvSpPr>
            <a:spLocks/>
          </p:cNvSpPr>
          <p:nvPr/>
        </p:nvSpPr>
        <p:spPr bwMode="auto">
          <a:xfrm rot="5400000">
            <a:off x="7326635" y="227669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Oval 36"/>
          <p:cNvSpPr>
            <a:spLocks noChangeArrowheads="1"/>
          </p:cNvSpPr>
          <p:nvPr/>
        </p:nvSpPr>
        <p:spPr bwMode="auto">
          <a:xfrm>
            <a:off x="6390010" y="1521049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6" name="Oval 37"/>
          <p:cNvSpPr>
            <a:spLocks noChangeArrowheads="1"/>
          </p:cNvSpPr>
          <p:nvPr/>
        </p:nvSpPr>
        <p:spPr bwMode="auto">
          <a:xfrm>
            <a:off x="6390010" y="3464149"/>
            <a:ext cx="71437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7" name="Rectangle 42"/>
          <p:cNvSpPr>
            <a:spLocks noChangeArrowheads="1"/>
          </p:cNvSpPr>
          <p:nvPr/>
        </p:nvSpPr>
        <p:spPr bwMode="auto">
          <a:xfrm>
            <a:off x="8263260" y="2781524"/>
            <a:ext cx="144462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8" name="Freeform 43"/>
          <p:cNvSpPr>
            <a:spLocks/>
          </p:cNvSpPr>
          <p:nvPr/>
        </p:nvSpPr>
        <p:spPr bwMode="auto">
          <a:xfrm rot="5400000">
            <a:off x="8190235" y="2276698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9" name="Text Box 49"/>
          <p:cNvSpPr txBox="1">
            <a:spLocks noChangeArrowheads="1"/>
          </p:cNvSpPr>
          <p:nvPr/>
        </p:nvSpPr>
        <p:spPr bwMode="auto">
          <a:xfrm>
            <a:off x="6174110" y="1557561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0260" name="Text Box 50"/>
          <p:cNvSpPr txBox="1">
            <a:spLocks noChangeArrowheads="1"/>
          </p:cNvSpPr>
          <p:nvPr/>
        </p:nvSpPr>
        <p:spPr bwMode="auto">
          <a:xfrm>
            <a:off x="6245547" y="2924399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0261" name="Oval 52"/>
          <p:cNvSpPr>
            <a:spLocks noChangeArrowheads="1"/>
          </p:cNvSpPr>
          <p:nvPr/>
        </p:nvSpPr>
        <p:spPr bwMode="auto">
          <a:xfrm>
            <a:off x="7542535" y="1916336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62" name="Oval 53"/>
          <p:cNvSpPr>
            <a:spLocks noChangeArrowheads="1"/>
          </p:cNvSpPr>
          <p:nvPr/>
        </p:nvSpPr>
        <p:spPr bwMode="auto">
          <a:xfrm>
            <a:off x="8406135" y="1989361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63" name="Text Box 88"/>
          <p:cNvSpPr txBox="1">
            <a:spLocks noChangeArrowheads="1"/>
          </p:cNvSpPr>
          <p:nvPr/>
        </p:nvSpPr>
        <p:spPr bwMode="auto">
          <a:xfrm>
            <a:off x="6966272" y="2852961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0264" name="Text Box 89"/>
          <p:cNvSpPr txBox="1">
            <a:spLocks noChangeArrowheads="1"/>
          </p:cNvSpPr>
          <p:nvPr/>
        </p:nvSpPr>
        <p:spPr bwMode="auto">
          <a:xfrm>
            <a:off x="7829872" y="2781524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0265" name="Text Box 92"/>
          <p:cNvSpPr txBox="1">
            <a:spLocks noChangeArrowheads="1"/>
          </p:cNvSpPr>
          <p:nvPr/>
        </p:nvSpPr>
        <p:spPr bwMode="auto">
          <a:xfrm>
            <a:off x="6894835" y="2132236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L1</a:t>
            </a:r>
          </a:p>
        </p:txBody>
      </p:sp>
      <p:sp>
        <p:nvSpPr>
          <p:cNvPr id="10266" name="Text Box 93"/>
          <p:cNvSpPr txBox="1">
            <a:spLocks noChangeArrowheads="1"/>
          </p:cNvSpPr>
          <p:nvPr/>
        </p:nvSpPr>
        <p:spPr bwMode="auto">
          <a:xfrm>
            <a:off x="7974335" y="2132236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</a:t>
            </a:r>
          </a:p>
        </p:txBody>
      </p:sp>
      <p:sp>
        <p:nvSpPr>
          <p:cNvPr id="10267" name="Line 98"/>
          <p:cNvSpPr>
            <a:spLocks noChangeShapeType="1"/>
          </p:cNvSpPr>
          <p:nvPr/>
        </p:nvSpPr>
        <p:spPr bwMode="auto">
          <a:xfrm>
            <a:off x="7471097" y="256562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68" name="Line 99"/>
          <p:cNvSpPr>
            <a:spLocks noChangeShapeType="1"/>
          </p:cNvSpPr>
          <p:nvPr/>
        </p:nvSpPr>
        <p:spPr bwMode="auto">
          <a:xfrm>
            <a:off x="8334697" y="256562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69" name="Line 100"/>
          <p:cNvSpPr>
            <a:spLocks noChangeShapeType="1"/>
          </p:cNvSpPr>
          <p:nvPr/>
        </p:nvSpPr>
        <p:spPr bwMode="auto">
          <a:xfrm flipV="1">
            <a:off x="7471097" y="1557561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0" name="Line 101"/>
          <p:cNvSpPr>
            <a:spLocks noChangeShapeType="1"/>
          </p:cNvSpPr>
          <p:nvPr/>
        </p:nvSpPr>
        <p:spPr bwMode="auto">
          <a:xfrm flipV="1">
            <a:off x="8334697" y="1557561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1" name="Line 102"/>
          <p:cNvSpPr>
            <a:spLocks noChangeShapeType="1"/>
          </p:cNvSpPr>
          <p:nvPr/>
        </p:nvSpPr>
        <p:spPr bwMode="auto">
          <a:xfrm flipH="1">
            <a:off x="6463035" y="1557561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2" name="Line 103"/>
          <p:cNvSpPr>
            <a:spLocks noChangeShapeType="1"/>
          </p:cNvSpPr>
          <p:nvPr/>
        </p:nvSpPr>
        <p:spPr bwMode="auto">
          <a:xfrm>
            <a:off x="7471097" y="3213324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3" name="Line 104"/>
          <p:cNvSpPr>
            <a:spLocks noChangeShapeType="1"/>
          </p:cNvSpPr>
          <p:nvPr/>
        </p:nvSpPr>
        <p:spPr bwMode="auto">
          <a:xfrm>
            <a:off x="8334697" y="3213324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4" name="Line 105"/>
          <p:cNvSpPr>
            <a:spLocks noChangeShapeType="1"/>
          </p:cNvSpPr>
          <p:nvPr/>
        </p:nvSpPr>
        <p:spPr bwMode="auto">
          <a:xfrm flipH="1">
            <a:off x="6463035" y="3500661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5" name="Line 106"/>
          <p:cNvSpPr>
            <a:spLocks noChangeShapeType="1"/>
          </p:cNvSpPr>
          <p:nvPr/>
        </p:nvSpPr>
        <p:spPr bwMode="auto">
          <a:xfrm>
            <a:off x="7471097" y="162899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76" name="Line 107"/>
          <p:cNvSpPr>
            <a:spLocks noChangeShapeType="1"/>
          </p:cNvSpPr>
          <p:nvPr/>
        </p:nvSpPr>
        <p:spPr bwMode="auto">
          <a:xfrm>
            <a:off x="8334697" y="162899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0277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8572"/>
              </p:ext>
            </p:extLst>
          </p:nvPr>
        </p:nvGraphicFramePr>
        <p:xfrm>
          <a:off x="6245547" y="2276699"/>
          <a:ext cx="3698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" name="Equation" r:id="rId9" imgW="164957" imgH="203024" progId="Equation.DSMT4">
                  <p:embed/>
                </p:oleObj>
              </mc:Choice>
              <mc:Fallback>
                <p:oleObj name="Equation" r:id="rId9" imgW="164957" imgH="203024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547" y="2276699"/>
                        <a:ext cx="369888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8" name="Line 109"/>
          <p:cNvSpPr>
            <a:spLocks noChangeShapeType="1"/>
          </p:cNvSpPr>
          <p:nvPr/>
        </p:nvSpPr>
        <p:spPr bwMode="auto">
          <a:xfrm>
            <a:off x="6750372" y="1557561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0279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80833"/>
              </p:ext>
            </p:extLst>
          </p:nvPr>
        </p:nvGraphicFramePr>
        <p:xfrm>
          <a:off x="6821810" y="1124174"/>
          <a:ext cx="3413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" name="Equation" r:id="rId11" imgW="152334" imgH="241195" progId="Equation.DSMT4">
                  <p:embed/>
                </p:oleObj>
              </mc:Choice>
              <mc:Fallback>
                <p:oleObj name="Equation" r:id="rId11" imgW="152334" imgH="241195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810" y="1124174"/>
                        <a:ext cx="3413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0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029689"/>
              </p:ext>
            </p:extLst>
          </p:nvPr>
        </p:nvGraphicFramePr>
        <p:xfrm>
          <a:off x="8406135" y="1484536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" name="Equation" r:id="rId13" imgW="152334" imgH="241195" progId="Equation.DSMT4">
                  <p:embed/>
                </p:oleObj>
              </mc:Choice>
              <mc:Fallback>
                <p:oleObj name="Equation" r:id="rId13" imgW="152334" imgH="241195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6135" y="1484536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1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014361"/>
              </p:ext>
            </p:extLst>
          </p:nvPr>
        </p:nvGraphicFramePr>
        <p:xfrm>
          <a:off x="7542535" y="1557561"/>
          <a:ext cx="3127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" name="Equation" r:id="rId15" imgW="139639" imgH="241195" progId="Equation.DSMT4">
                  <p:embed/>
                </p:oleObj>
              </mc:Choice>
              <mc:Fallback>
                <p:oleObj name="Equation" r:id="rId15" imgW="139639" imgH="241195" progId="Equation.DSMT4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2535" y="1557561"/>
                        <a:ext cx="3127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2" name="Rectangle 120"/>
          <p:cNvSpPr>
            <a:spLocks noChangeArrowheads="1"/>
          </p:cNvSpPr>
          <p:nvPr/>
        </p:nvSpPr>
        <p:spPr bwMode="auto">
          <a:xfrm rot="5400000">
            <a:off x="7326635" y="5842148"/>
            <a:ext cx="431800" cy="142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3" name="Freeform 121"/>
          <p:cNvSpPr>
            <a:spLocks/>
          </p:cNvSpPr>
          <p:nvPr/>
        </p:nvSpPr>
        <p:spPr bwMode="auto">
          <a:xfrm rot="5400000">
            <a:off x="7399660" y="519286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4" name="Oval 122"/>
          <p:cNvSpPr>
            <a:spLocks noChangeArrowheads="1"/>
          </p:cNvSpPr>
          <p:nvPr/>
        </p:nvSpPr>
        <p:spPr bwMode="auto">
          <a:xfrm>
            <a:off x="6245547" y="6380311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5" name="Freeform 123"/>
          <p:cNvSpPr>
            <a:spLocks/>
          </p:cNvSpPr>
          <p:nvPr/>
        </p:nvSpPr>
        <p:spPr bwMode="auto">
          <a:xfrm rot="5400000">
            <a:off x="8263260" y="519286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6" name="Text Box 124"/>
          <p:cNvSpPr txBox="1">
            <a:spLocks noChangeArrowheads="1"/>
          </p:cNvSpPr>
          <p:nvPr/>
        </p:nvSpPr>
        <p:spPr bwMode="auto">
          <a:xfrm>
            <a:off x="6102672" y="5840561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-</a:t>
            </a:r>
          </a:p>
        </p:txBody>
      </p:sp>
      <p:sp>
        <p:nvSpPr>
          <p:cNvPr id="10287" name="Text Box 125"/>
          <p:cNvSpPr txBox="1">
            <a:spLocks noChangeArrowheads="1"/>
          </p:cNvSpPr>
          <p:nvPr/>
        </p:nvSpPr>
        <p:spPr bwMode="auto">
          <a:xfrm>
            <a:off x="7039297" y="5769124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R1</a:t>
            </a:r>
          </a:p>
        </p:txBody>
      </p:sp>
      <p:sp>
        <p:nvSpPr>
          <p:cNvPr id="10288" name="Text Box 126"/>
          <p:cNvSpPr txBox="1">
            <a:spLocks noChangeArrowheads="1"/>
          </p:cNvSpPr>
          <p:nvPr/>
        </p:nvSpPr>
        <p:spPr bwMode="auto">
          <a:xfrm>
            <a:off x="7902897" y="5697686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R2</a:t>
            </a:r>
          </a:p>
        </p:txBody>
      </p:sp>
      <p:sp>
        <p:nvSpPr>
          <p:cNvPr id="10289" name="Text Box 127"/>
          <p:cNvSpPr txBox="1">
            <a:spLocks noChangeArrowheads="1"/>
          </p:cNvSpPr>
          <p:nvPr/>
        </p:nvSpPr>
        <p:spPr bwMode="auto">
          <a:xfrm>
            <a:off x="6821810" y="5048399"/>
            <a:ext cx="720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L1-M</a:t>
            </a:r>
          </a:p>
        </p:txBody>
      </p:sp>
      <p:sp>
        <p:nvSpPr>
          <p:cNvPr id="10290" name="Text Box 128"/>
          <p:cNvSpPr txBox="1">
            <a:spLocks noChangeArrowheads="1"/>
          </p:cNvSpPr>
          <p:nvPr/>
        </p:nvSpPr>
        <p:spPr bwMode="auto">
          <a:xfrm>
            <a:off x="7758435" y="5048399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L2-M</a:t>
            </a:r>
          </a:p>
        </p:txBody>
      </p:sp>
      <p:sp>
        <p:nvSpPr>
          <p:cNvPr id="10291" name="Line 129"/>
          <p:cNvSpPr>
            <a:spLocks noChangeShapeType="1"/>
          </p:cNvSpPr>
          <p:nvPr/>
        </p:nvSpPr>
        <p:spPr bwMode="auto">
          <a:xfrm>
            <a:off x="7544122" y="548178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2" name="Line 130"/>
          <p:cNvSpPr>
            <a:spLocks noChangeShapeType="1"/>
          </p:cNvSpPr>
          <p:nvPr/>
        </p:nvSpPr>
        <p:spPr bwMode="auto">
          <a:xfrm>
            <a:off x="8407722" y="5481786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3" name="Line 131"/>
          <p:cNvSpPr>
            <a:spLocks noChangeShapeType="1"/>
          </p:cNvSpPr>
          <p:nvPr/>
        </p:nvSpPr>
        <p:spPr bwMode="auto">
          <a:xfrm flipV="1">
            <a:off x="7544122" y="4473724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4" name="Line 132"/>
          <p:cNvSpPr>
            <a:spLocks noChangeShapeType="1"/>
          </p:cNvSpPr>
          <p:nvPr/>
        </p:nvSpPr>
        <p:spPr bwMode="auto">
          <a:xfrm flipV="1">
            <a:off x="8407722" y="4473724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5" name="Line 133"/>
          <p:cNvSpPr>
            <a:spLocks noChangeShapeType="1"/>
          </p:cNvSpPr>
          <p:nvPr/>
        </p:nvSpPr>
        <p:spPr bwMode="auto">
          <a:xfrm flipH="1" flipV="1">
            <a:off x="7182172" y="4472136"/>
            <a:ext cx="12255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6" name="Line 134"/>
          <p:cNvSpPr>
            <a:spLocks noChangeShapeType="1"/>
          </p:cNvSpPr>
          <p:nvPr/>
        </p:nvSpPr>
        <p:spPr bwMode="auto">
          <a:xfrm>
            <a:off x="7544122" y="6129486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7" name="Line 135"/>
          <p:cNvSpPr>
            <a:spLocks noChangeShapeType="1"/>
          </p:cNvSpPr>
          <p:nvPr/>
        </p:nvSpPr>
        <p:spPr bwMode="auto">
          <a:xfrm flipH="1">
            <a:off x="6318572" y="6416824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298" name="Line 136"/>
          <p:cNvSpPr>
            <a:spLocks noChangeShapeType="1"/>
          </p:cNvSpPr>
          <p:nvPr/>
        </p:nvSpPr>
        <p:spPr bwMode="auto">
          <a:xfrm>
            <a:off x="7544122" y="45451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0299" name="Object 1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61049"/>
              </p:ext>
            </p:extLst>
          </p:nvPr>
        </p:nvGraphicFramePr>
        <p:xfrm>
          <a:off x="6463035" y="4040336"/>
          <a:ext cx="3413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Equation" r:id="rId17" imgW="152334" imgH="241195" progId="Equation.DSMT4">
                  <p:embed/>
                </p:oleObj>
              </mc:Choice>
              <mc:Fallback>
                <p:oleObj name="Equation" r:id="rId17" imgW="152334" imgH="241195" progId="Equation.DSMT4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3035" y="4040336"/>
                        <a:ext cx="3413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0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128662"/>
              </p:ext>
            </p:extLst>
          </p:nvPr>
        </p:nvGraphicFramePr>
        <p:xfrm>
          <a:off x="8479160" y="4400699"/>
          <a:ext cx="3413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Equation" r:id="rId18" imgW="152334" imgH="241195" progId="Equation.DSMT4">
                  <p:embed/>
                </p:oleObj>
              </mc:Choice>
              <mc:Fallback>
                <p:oleObj name="Equation" r:id="rId18" imgW="152334" imgH="241195" progId="Equation.DSMT4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9160" y="4400699"/>
                        <a:ext cx="3413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1" name="Object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742130"/>
              </p:ext>
            </p:extLst>
          </p:nvPr>
        </p:nvGraphicFramePr>
        <p:xfrm>
          <a:off x="7615560" y="4473724"/>
          <a:ext cx="3127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" name="Equation" r:id="rId19" imgW="139639" imgH="241195" progId="Equation.DSMT4">
                  <p:embed/>
                </p:oleObj>
              </mc:Choice>
              <mc:Fallback>
                <p:oleObj name="Equation" r:id="rId19" imgW="139639" imgH="241195" progId="Equation.DSMT4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5560" y="4473724"/>
                        <a:ext cx="3127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2" name="Rectangle 140"/>
          <p:cNvSpPr>
            <a:spLocks noChangeArrowheads="1"/>
          </p:cNvSpPr>
          <p:nvPr/>
        </p:nvSpPr>
        <p:spPr bwMode="auto">
          <a:xfrm>
            <a:off x="8334697" y="5697686"/>
            <a:ext cx="144463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3" name="Line 141"/>
          <p:cNvSpPr>
            <a:spLocks noChangeShapeType="1"/>
          </p:cNvSpPr>
          <p:nvPr/>
        </p:nvSpPr>
        <p:spPr bwMode="auto">
          <a:xfrm flipV="1">
            <a:off x="8406135" y="6129486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304" name="Freeform 142"/>
          <p:cNvSpPr>
            <a:spLocks/>
          </p:cNvSpPr>
          <p:nvPr/>
        </p:nvSpPr>
        <p:spPr bwMode="auto">
          <a:xfrm>
            <a:off x="6750372" y="4329261"/>
            <a:ext cx="431800" cy="142875"/>
          </a:xfrm>
          <a:custGeom>
            <a:avLst/>
            <a:gdLst>
              <a:gd name="T0" fmla="*/ 0 w 726"/>
              <a:gd name="T1" fmla="*/ 142875 h 90"/>
              <a:gd name="T2" fmla="*/ 54124 w 726"/>
              <a:gd name="T3" fmla="*/ 0 h 90"/>
              <a:gd name="T4" fmla="*/ 108247 w 726"/>
              <a:gd name="T5" fmla="*/ 142875 h 90"/>
              <a:gd name="T6" fmla="*/ 162371 w 726"/>
              <a:gd name="T7" fmla="*/ 0 h 90"/>
              <a:gd name="T8" fmla="*/ 215900 w 726"/>
              <a:gd name="T9" fmla="*/ 142875 h 90"/>
              <a:gd name="T10" fmla="*/ 270024 w 726"/>
              <a:gd name="T11" fmla="*/ 0 h 90"/>
              <a:gd name="T12" fmla="*/ 324147 w 726"/>
              <a:gd name="T13" fmla="*/ 142875 h 90"/>
              <a:gd name="T14" fmla="*/ 378271 w 726"/>
              <a:gd name="T15" fmla="*/ 0 h 90"/>
              <a:gd name="T16" fmla="*/ 431800 w 726"/>
              <a:gd name="T17" fmla="*/ 142875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6" h="90">
                <a:moveTo>
                  <a:pt x="0" y="90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2" y="90"/>
                  <a:pt x="182" y="90"/>
                </a:cubicBezTo>
                <a:cubicBezTo>
                  <a:pt x="212" y="90"/>
                  <a:pt x="243" y="0"/>
                  <a:pt x="273" y="0"/>
                </a:cubicBezTo>
                <a:cubicBezTo>
                  <a:pt x="303" y="0"/>
                  <a:pt x="333" y="90"/>
                  <a:pt x="363" y="90"/>
                </a:cubicBezTo>
                <a:cubicBezTo>
                  <a:pt x="393" y="90"/>
                  <a:pt x="424" y="0"/>
                  <a:pt x="454" y="0"/>
                </a:cubicBezTo>
                <a:cubicBezTo>
                  <a:pt x="484" y="0"/>
                  <a:pt x="515" y="90"/>
                  <a:pt x="545" y="90"/>
                </a:cubicBezTo>
                <a:cubicBezTo>
                  <a:pt x="575" y="90"/>
                  <a:pt x="606" y="0"/>
                  <a:pt x="636" y="0"/>
                </a:cubicBezTo>
                <a:cubicBezTo>
                  <a:pt x="666" y="0"/>
                  <a:pt x="696" y="45"/>
                  <a:pt x="726" y="9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5" name="Line 143"/>
          <p:cNvSpPr>
            <a:spLocks noChangeShapeType="1"/>
          </p:cNvSpPr>
          <p:nvPr/>
        </p:nvSpPr>
        <p:spPr bwMode="auto">
          <a:xfrm flipH="1">
            <a:off x="6390010" y="4472136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306" name="Text Box 144"/>
          <p:cNvSpPr txBox="1">
            <a:spLocks noChangeArrowheads="1"/>
          </p:cNvSpPr>
          <p:nvPr/>
        </p:nvSpPr>
        <p:spPr bwMode="auto">
          <a:xfrm>
            <a:off x="6102672" y="4472136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+</a:t>
            </a:r>
          </a:p>
        </p:txBody>
      </p:sp>
      <p:sp>
        <p:nvSpPr>
          <p:cNvPr id="10307" name="Oval 145"/>
          <p:cNvSpPr>
            <a:spLocks noChangeArrowheads="1"/>
          </p:cNvSpPr>
          <p:nvPr/>
        </p:nvSpPr>
        <p:spPr bwMode="auto">
          <a:xfrm>
            <a:off x="6318572" y="4435624"/>
            <a:ext cx="71438" cy="730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308" name="Object 146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10663535"/>
              </p:ext>
            </p:extLst>
          </p:nvPr>
        </p:nvGraphicFramePr>
        <p:xfrm>
          <a:off x="6174110" y="5192861"/>
          <a:ext cx="3524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" name="Equation" r:id="rId20" imgW="164957" imgH="203024" progId="Equation.DSMT4">
                  <p:embed/>
                </p:oleObj>
              </mc:Choice>
              <mc:Fallback>
                <p:oleObj name="Equation" r:id="rId20" imgW="164957" imgH="203024" progId="Equation.DSMT4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110" y="5192861"/>
                        <a:ext cx="3524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9" name="Line 148"/>
          <p:cNvSpPr>
            <a:spLocks noChangeShapeType="1"/>
          </p:cNvSpPr>
          <p:nvPr/>
        </p:nvSpPr>
        <p:spPr bwMode="auto">
          <a:xfrm>
            <a:off x="8406135" y="4545161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310" name="Line 149"/>
          <p:cNvSpPr>
            <a:spLocks noChangeShapeType="1"/>
          </p:cNvSpPr>
          <p:nvPr/>
        </p:nvSpPr>
        <p:spPr bwMode="auto">
          <a:xfrm>
            <a:off x="6463035" y="4472136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311" name="Text Box 150"/>
          <p:cNvSpPr txBox="1">
            <a:spLocks noChangeArrowheads="1"/>
          </p:cNvSpPr>
          <p:nvPr/>
        </p:nvSpPr>
        <p:spPr bwMode="auto">
          <a:xfrm>
            <a:off x="6678935" y="4472136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</a:t>
            </a:r>
          </a:p>
        </p:txBody>
      </p:sp>
      <p:graphicFrame>
        <p:nvGraphicFramePr>
          <p:cNvPr id="1031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374919"/>
              </p:ext>
            </p:extLst>
          </p:nvPr>
        </p:nvGraphicFramePr>
        <p:xfrm>
          <a:off x="439738" y="3789363"/>
          <a:ext cx="5419725" cy="144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" name="Equation" r:id="rId21" imgW="2654280" imgH="736560" progId="Equation.DSMT4">
                  <p:embed/>
                </p:oleObj>
              </mc:Choice>
              <mc:Fallback>
                <p:oleObj name="Equation" r:id="rId21" imgW="2654280" imgH="736560" progId="Equation.DSMT4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3789363"/>
                        <a:ext cx="5419725" cy="144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417947"/>
              </p:ext>
            </p:extLst>
          </p:nvPr>
        </p:nvGraphicFramePr>
        <p:xfrm>
          <a:off x="421828" y="5445125"/>
          <a:ext cx="42941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" name="Equation" r:id="rId23" imgW="2082600" imgH="241200" progId="Equation.DSMT4">
                  <p:embed/>
                </p:oleObj>
              </mc:Choice>
              <mc:Fallback>
                <p:oleObj name="Equation" r:id="rId23" imgW="2082600" imgH="241200" progId="Equation.DSMT4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828" y="5445125"/>
                        <a:ext cx="42941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4" name="Text Box 153"/>
          <p:cNvSpPr txBox="1">
            <a:spLocks noChangeArrowheads="1"/>
          </p:cNvSpPr>
          <p:nvPr/>
        </p:nvSpPr>
        <p:spPr bwMode="auto">
          <a:xfrm>
            <a:off x="702196" y="1052736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同侧并联电路：</a:t>
            </a:r>
          </a:p>
        </p:txBody>
      </p:sp>
      <p:sp>
        <p:nvSpPr>
          <p:cNvPr id="10315" name="AutoShape 154"/>
          <p:cNvSpPr>
            <a:spLocks/>
          </p:cNvSpPr>
          <p:nvPr/>
        </p:nvSpPr>
        <p:spPr bwMode="auto">
          <a:xfrm>
            <a:off x="702196" y="1700436"/>
            <a:ext cx="215900" cy="1728788"/>
          </a:xfrm>
          <a:prstGeom prst="leftBrace">
            <a:avLst>
              <a:gd name="adj1" fmla="val 66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6" name="Oval 155"/>
          <p:cNvSpPr>
            <a:spLocks noChangeArrowheads="1"/>
          </p:cNvSpPr>
          <p:nvPr/>
        </p:nvSpPr>
        <p:spPr bwMode="auto">
          <a:xfrm>
            <a:off x="7434585" y="1521049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7" name="Oval 156"/>
          <p:cNvSpPr>
            <a:spLocks noChangeArrowheads="1"/>
          </p:cNvSpPr>
          <p:nvPr/>
        </p:nvSpPr>
        <p:spPr bwMode="auto">
          <a:xfrm>
            <a:off x="7506022" y="6380311"/>
            <a:ext cx="73025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8" name="Oval 157"/>
          <p:cNvSpPr>
            <a:spLocks noChangeArrowheads="1"/>
          </p:cNvSpPr>
          <p:nvPr/>
        </p:nvSpPr>
        <p:spPr bwMode="auto">
          <a:xfrm>
            <a:off x="7434585" y="3464149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9" name="Oval 158"/>
          <p:cNvSpPr>
            <a:spLocks noChangeArrowheads="1"/>
          </p:cNvSpPr>
          <p:nvPr/>
        </p:nvSpPr>
        <p:spPr bwMode="auto">
          <a:xfrm>
            <a:off x="7506022" y="4435624"/>
            <a:ext cx="73025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0" name="Rectangle 2"/>
          <p:cNvSpPr txBox="1">
            <a:spLocks noChangeArrowheads="1"/>
          </p:cNvSpPr>
          <p:nvPr/>
        </p:nvSpPr>
        <p:spPr bwMode="auto">
          <a:xfrm>
            <a:off x="609600" y="188641"/>
            <a:ext cx="8077200" cy="55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§10-2  </a:t>
            </a:r>
            <a:r>
              <a:rPr lang="zh-CN" altLang="en-US" sz="4000" dirty="0">
                <a:latin typeface="宋体" panose="02010600030101010101" pitchFamily="2" charset="-122"/>
              </a:rPr>
              <a:t>含有耦合电感电路的计算</a:t>
            </a:r>
            <a:endParaRPr lang="zh-CN" altLang="en-US" sz="4000" b="1" kern="0" dirty="0" smtClean="0">
              <a:latin typeface="宋体" panose="02010600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064161" y="3700095"/>
            <a:ext cx="223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无耦合等效电路：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7419</TotalTime>
  <Words>1161</Words>
  <Application>Microsoft Office PowerPoint</Application>
  <PresentationFormat>全屏显示(4:3)</PresentationFormat>
  <Paragraphs>425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Arial</vt:lpstr>
      <vt:lpstr>Times New Roman</vt:lpstr>
      <vt:lpstr>Wingdings</vt:lpstr>
      <vt:lpstr>Layers</vt:lpstr>
      <vt:lpstr>Equation</vt:lpstr>
      <vt:lpstr>第十章  含有耦合电感的电路</vt:lpstr>
      <vt:lpstr>§10-1  互感</vt:lpstr>
      <vt:lpstr>§10-1  互感</vt:lpstr>
      <vt:lpstr>§10-1  互感</vt:lpstr>
      <vt:lpstr>§10-1  互感</vt:lpstr>
      <vt:lpstr>§10-1  互感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§10-5  理想变压器</vt:lpstr>
      <vt:lpstr>例10-5</vt:lpstr>
      <vt:lpstr>例10-5</vt:lpstr>
      <vt:lpstr>例10-6</vt:lpstr>
      <vt:lpstr>例10-7</vt:lpstr>
      <vt:lpstr>作业</vt:lpstr>
    </vt:vector>
  </TitlesOfParts>
  <Company>robot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电路基础</dc:title>
  <dc:creator>che</dc:creator>
  <cp:lastModifiedBy>Xu Lin</cp:lastModifiedBy>
  <cp:revision>124</cp:revision>
  <dcterms:created xsi:type="dcterms:W3CDTF">2008-01-26T07:22:55Z</dcterms:created>
  <dcterms:modified xsi:type="dcterms:W3CDTF">2019-05-08T23:45:37Z</dcterms:modified>
</cp:coreProperties>
</file>